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97.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05.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56" r:id="rId3"/>
    <p:sldId id="257" r:id="rId4"/>
    <p:sldId id="258" r:id="rId5"/>
    <p:sldId id="259" r:id="rId6"/>
    <p:sldId id="260" r:id="rId7"/>
    <p:sldId id="261" r:id="rId8"/>
    <p:sldId id="262" r:id="rId9"/>
    <p:sldId id="263" r:id="rId10"/>
    <p:sldId id="264" r:id="rId11"/>
    <p:sldId id="361" r:id="rId12"/>
    <p:sldId id="363" r:id="rId13"/>
    <p:sldId id="362" r:id="rId14"/>
    <p:sldId id="298" r:id="rId15"/>
    <p:sldId id="357" r:id="rId16"/>
    <p:sldId id="299" r:id="rId17"/>
    <p:sldId id="265" r:id="rId18"/>
    <p:sldId id="266" r:id="rId19"/>
    <p:sldId id="267" r:id="rId20"/>
    <p:sldId id="268" r:id="rId21"/>
    <p:sldId id="269" r:id="rId22"/>
    <p:sldId id="270" r:id="rId23"/>
    <p:sldId id="271" r:id="rId24"/>
    <p:sldId id="272" r:id="rId25"/>
    <p:sldId id="300" r:id="rId26"/>
    <p:sldId id="273" r:id="rId27"/>
    <p:sldId id="280" r:id="rId28"/>
    <p:sldId id="303" r:id="rId29"/>
    <p:sldId id="281" r:id="rId30"/>
    <p:sldId id="301" r:id="rId31"/>
    <p:sldId id="304" r:id="rId32"/>
    <p:sldId id="302" r:id="rId33"/>
    <p:sldId id="332" r:id="rId34"/>
    <p:sldId id="305" r:id="rId35"/>
    <p:sldId id="274" r:id="rId36"/>
    <p:sldId id="275" r:id="rId37"/>
    <p:sldId id="276" r:id="rId38"/>
    <p:sldId id="277" r:id="rId39"/>
    <p:sldId id="278" r:id="rId40"/>
    <p:sldId id="307" r:id="rId41"/>
    <p:sldId id="306" r:id="rId42"/>
    <p:sldId id="279" r:id="rId43"/>
    <p:sldId id="366" r:id="rId44"/>
    <p:sldId id="308" r:id="rId45"/>
    <p:sldId id="309" r:id="rId46"/>
    <p:sldId id="317" r:id="rId47"/>
    <p:sldId id="310" r:id="rId48"/>
    <p:sldId id="318" r:id="rId49"/>
    <p:sldId id="312" r:id="rId50"/>
    <p:sldId id="319" r:id="rId51"/>
    <p:sldId id="320" r:id="rId52"/>
    <p:sldId id="321" r:id="rId53"/>
    <p:sldId id="329" r:id="rId54"/>
    <p:sldId id="311" r:id="rId55"/>
    <p:sldId id="330" r:id="rId56"/>
    <p:sldId id="315" r:id="rId57"/>
    <p:sldId id="331" r:id="rId58"/>
    <p:sldId id="333" r:id="rId59"/>
    <p:sldId id="322" r:id="rId60"/>
    <p:sldId id="323" r:id="rId61"/>
    <p:sldId id="324" r:id="rId62"/>
    <p:sldId id="334" r:id="rId63"/>
    <p:sldId id="335" r:id="rId64"/>
    <p:sldId id="338" r:id="rId65"/>
    <p:sldId id="342" r:id="rId66"/>
    <p:sldId id="337" r:id="rId67"/>
    <p:sldId id="340" r:id="rId68"/>
    <p:sldId id="343" r:id="rId69"/>
    <p:sldId id="339" r:id="rId70"/>
    <p:sldId id="379" r:id="rId71"/>
    <p:sldId id="344" r:id="rId72"/>
    <p:sldId id="326" r:id="rId73"/>
    <p:sldId id="346" r:id="rId74"/>
    <p:sldId id="348" r:id="rId75"/>
    <p:sldId id="345" r:id="rId76"/>
    <p:sldId id="347" r:id="rId77"/>
    <p:sldId id="359" r:id="rId78"/>
    <p:sldId id="327" r:id="rId79"/>
    <p:sldId id="355" r:id="rId80"/>
    <p:sldId id="349" r:id="rId81"/>
    <p:sldId id="350" r:id="rId82"/>
    <p:sldId id="351" r:id="rId83"/>
    <p:sldId id="360" r:id="rId84"/>
    <p:sldId id="352" r:id="rId85"/>
    <p:sldId id="353" r:id="rId86"/>
    <p:sldId id="354" r:id="rId87"/>
    <p:sldId id="328" r:id="rId88"/>
    <p:sldId id="283" r:id="rId89"/>
    <p:sldId id="284" r:id="rId90"/>
    <p:sldId id="285" r:id="rId91"/>
    <p:sldId id="286" r:id="rId92"/>
    <p:sldId id="290" r:id="rId93"/>
    <p:sldId id="358" r:id="rId94"/>
    <p:sldId id="291" r:id="rId95"/>
    <p:sldId id="365" r:id="rId96"/>
    <p:sldId id="364" r:id="rId97"/>
    <p:sldId id="316" r:id="rId98"/>
    <p:sldId id="287" r:id="rId99"/>
    <p:sldId id="367" r:id="rId100"/>
    <p:sldId id="297" r:id="rId101"/>
    <p:sldId id="369" r:id="rId102"/>
    <p:sldId id="372" r:id="rId103"/>
    <p:sldId id="368" r:id="rId104"/>
    <p:sldId id="371" r:id="rId105"/>
    <p:sldId id="296" r:id="rId106"/>
    <p:sldId id="292" r:id="rId107"/>
    <p:sldId id="376" r:id="rId108"/>
    <p:sldId id="288" r:id="rId109"/>
    <p:sldId id="374" r:id="rId110"/>
    <p:sldId id="373" r:id="rId111"/>
    <p:sldId id="375" r:id="rId112"/>
    <p:sldId id="377" r:id="rId113"/>
    <p:sldId id="378" r:id="rId114"/>
    <p:sldId id="381" r:id="rId1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16" autoAdjust="0"/>
    <p:restoredTop sz="94000" autoAdjust="0"/>
  </p:normalViewPr>
  <p:slideViewPr>
    <p:cSldViewPr>
      <p:cViewPr>
        <p:scale>
          <a:sx n="49" d="100"/>
          <a:sy n="49" d="100"/>
        </p:scale>
        <p:origin x="-629" y="-9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slide" Target="slides/slide114.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01/02/2011</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01/02/2011</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images.google.com/imgres?imgurl=http://4.bp.blogspot.com/_NxD3nQCosuA/Sbp3XogRHnI/AAAAAAAAAJU/hlyn8zwP_1I/S1600-R/Cristo_Rey_(1).jpg&amp;imgrefurl=http://centro-de-estudios-sanbenito.blogspot.com/2009_07_12_archive.html&amp;usg=__ffdkzpFNNvT0iDQWcjYEzESqbKI=&amp;h=315&amp;w=259&amp;sz=17&amp;hl=es&amp;start=9&amp;zoom=1&amp;itbs=1&amp;tbnid=b0YBrGlJQdBHcM:&amp;tbnh=117&amp;tbnw=96&amp;prev=/images?q=Jes%C3%B9s+Rey+de+reyes+y+Se%C3%B1or+de+se%C3%B1ores&amp;hl=es&amp;tbs=isch: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www.aciprensa.com/Banco/images/maria3.jp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hyperlink" Target="http://es.wikipedia.org/wiki/Cristianismo" TargetMode="External"/><Relationship Id="rId2" Type="http://schemas.openxmlformats.org/officeDocument/2006/relationships/hyperlink" Target="http://es.wikipedia.org/wiki/Teolog%C3%ADa" TargetMode="External"/><Relationship Id="rId1" Type="http://schemas.openxmlformats.org/officeDocument/2006/relationships/slideLayout" Target="../slideLayouts/slideLayout2.xml"/><Relationship Id="rId4" Type="http://schemas.openxmlformats.org/officeDocument/2006/relationships/hyperlink" Target="http://es.wikipedia.org/wiki/Dios"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images.google.com/imgres?imgurl=http://sendadeluz.no.sapo.pt/menina-orando.jpg&amp;imgrefurl=http://reliogionevangelica.blogspot.com/&amp;usg=__4A8V_L61NZk1Vw-jXwGvrVli0rk=&amp;h=330&amp;w=440&amp;sz=40&amp;hl=es&amp;start=1&amp;zoom=1&amp;itbs=1&amp;tbnid=j9A4_wjbE_-tCM:&amp;tbnh=95&amp;tbnw=127&amp;prev=/images?q=instruye+al+ni%C3%B1o+en+su+camino&amp;hl=es&amp;tbs=isch:1"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images.google.com/imgres?imgurl=http://3.bp.blogspot.com/_xV3CQLwWhcg/SoCy2jIOYKI/AAAAAAAABz8/OaxDSY-M8CM/s200/instruye_nino_biblia.jpg&amp;imgrefurl=http://red-cristiana.blogspot.com/2009/08/instruye-al-nino-en-su-camino.html&amp;usg=__ZT5tUqmI6OeLGlhks9NIiJhiL_I=&amp;h=200&amp;w=140&amp;sz=12&amp;hl=es&amp;start=55&amp;zoom=1&amp;itbs=1&amp;tbnid=GUdAaMSwCpaWCM:&amp;tbnh=104&amp;tbnw=73&amp;prev=/images?q=instruye+al+ni%C3%B1o+en+su+camino&amp;start=54&amp;hl=es&amp;sa=N&amp;ndsp=18&amp;tbs=isch:1"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images.google.com/imgres?imgurl=http://1.bp.blogspot.com/_1KTYEB10gAw/TDqo47ehd8I/AAAAAAAAC34/w2u0AEk-Sn8/s1600/10+mandamientos.jpg&amp;imgrefurl=http://apocalipsis13.blogspot.com/2010/07/los-diez-mandamientos-en-genesis.html&amp;usg=__jiLproaEM26sh1ksGBwHIa-TenQ=&amp;h=812&amp;w=600&amp;sz=85&amp;hl=es&amp;start=1&amp;zoom=1&amp;itbs=1&amp;tbnid=MqgnE1PtyoaN0M:&amp;tbnh=144&amp;tbnw=106&amp;prev=/images?q=los+mandamientos+de+Dios&amp;hl=es&amp;tbs=isch:1"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images.google.com/imgres?imgurl=http://1.bp.blogspot.com/_94qgZT_HlY8/S7dqZ6gcxSI/AAAAAAAABPQ/tRiMC4lbJIA/s400/sabado_santo.jpg&amp;imgrefurl=http://sinlimiteavante.blogspot.com/2010/04/sabado-santo.html&amp;usg=__6_JXH1wesnHOMh92m7HXlFmdo2c=&amp;h=335&amp;w=230&amp;sz=23&amp;hl=es&amp;start=10&amp;zoom=1&amp;itbs=1&amp;tbnid=p1fnyNgZdMztSM:&amp;tbnh=119&amp;tbnw=82&amp;prev=/images?q=el+sepulcro+de+Jes%C3%B9s&amp;hl=es&amp;tbs=isch:1"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images.google.com/imgres?imgurl=http://4.bp.blogspot.com/_qmiGPBACKr8/S10TiouuyjI/AAAAAAAAAYM/UBWI5LpYjjk/s400/10_MANDAMIENTOS.jpg&amp;imgrefurl=http://iglesiadedioslasbrisas.blogspot.com/2010_01_01_archive.html&amp;usg=__KYBpEIPAdzn3xdZtIQUFqYZ28wQ=&amp;h=332&amp;w=300&amp;sz=28&amp;hl=es&amp;start=39&amp;zoom=1&amp;itbs=1&amp;tbnid=RnSHyqpmOw1R1M:&amp;tbnh=119&amp;tbnw=108&amp;prev=/images?q=los+mandamientos+de+Dios&amp;start=36&amp;hl=es&amp;sa=N&amp;ndsp=18&amp;tbs=isch:1" TargetMode="Externa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images.google.com/imgres?imgurl=http://1.bp.blogspot.com/_94qgZT_HlY8/S7dqZ6gcxSI/AAAAAAAABPQ/tRiMC4lbJIA/s400/sabado_santo.jpg&amp;imgrefurl=http://sinlimiteavante.blogspot.com/2010/04/sabado-santo.html&amp;usg=__6_JXH1wesnHOMh92m7HXlFmdo2c=&amp;h=335&amp;w=230&amp;sz=23&amp;hl=es&amp;start=10&amp;zoom=1&amp;itbs=1&amp;tbnid=p1fnyNgZdMztSM:&amp;tbnh=119&amp;tbnw=82&amp;prev=/images?q=el+sepulcro+de+Jes%C3%B9s&amp;hl=es&amp;tbs=isch:1"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images.google.com/imgres?imgurl=http://www.jesusmartinezgarcia.org/jmg/libro5/imagenes_sjose/dolor_11.jpg&amp;imgrefurl=http://www.jesusmartinezgarcia.org/jmg/libro5/pag1.html&amp;usg=__2WSlqgXalTXAA1T7wdnJBUzMgOY=&amp;h=327&amp;w=315&amp;sz=38&amp;hl=es&amp;start=16&amp;zoom=1&amp;itbs=1&amp;tbnid=q2gcKoRFZ-NV5M:&amp;tbnh=118&amp;tbnw=114&amp;prev=/images?q=Jos%C3%A8,+no+temas+recibir+a+Maria+por+esposa&amp;hl=es&amp;tbs=isch:1"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images.google.com/imgres?imgurl=http://www.caminando-con-jesus.org/NAVIDAD/MISAVESPERTINA_archivos/image007.jpg&amp;imgrefurl=http://www.caminando-con-jesus.org/NAVIDAD/MISAVESPERTINA.htm&amp;usg=__hYcMGeGM9-GezFoRhAxzeI0lxhA=&amp;h=357&amp;w=286&amp;sz=15&amp;hl=es&amp;start=5&amp;zoom=1&amp;itbs=1&amp;tbnid=c9vyfi0DXOzxSM:&amp;tbnh=121&amp;tbnw=97&amp;prev=/images?q=Jos%C3%A8,+no+temas+recibir+a+Maria+por+esposa&amp;hl=es&amp;tbs=isch:1"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images.google.com/imgres?imgurl=http://1.bp.blogspot.com/_1VqGWHAmjJU/TAN73oR9ZbI/AAAAAAAAScI/gd55KcoODtw/S150/marys-visit-to-elizabeth.jpg&amp;imgrefurl=http://mariamercedesblogspotcom-mercedes.blogspot.com/&amp;usg=__6vXBippdJNuYlvLsKE0r5amJUng=&amp;h=150&amp;w=82&amp;sz=7&amp;hl=es&amp;start=27&amp;zoom=1&amp;itbs=1&amp;tbnid=TjNTxK_ENeiG2M:&amp;tbnh=96&amp;tbnw=52&amp;prev=/images?q=mi+espiritu+se+goza+en+Dios+mi+salvador&amp;start=18&amp;hl=es&amp;sa=N&amp;ndsp=18&amp;tbs=isch:1"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images.google.com/imgres?imgurl=http://idata.over-blog.com/3/22/89/19/Jesus-el-puente-de-Dios.jpg&amp;imgrefurl=http://cuandocreerendiosnoessuficiente.over-blog.es/article-36553195.html&amp;usg=__Egj2ulHVTk20E_GFyVJWrGXtfRM=&amp;h=446&amp;w=585&amp;sz=50&amp;hl=es&amp;start=1&amp;zoom=1&amp;itbs=1&amp;tbnid=Chkkg9fHHL3k4M:&amp;tbnh=103&amp;tbnw=135&amp;prev=/images?q=Yo+soy+el+camino+la+verdad+y+la+vida&amp;tbnid=Chkkg9fHHL3k4M:&amp;tbnh=0&amp;tbnw=0&amp;hl=es&amp;sa=X&amp;ndsp=18&amp;imgtype=i_similar&amp;tbs=isch:1" TargetMode="Externa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hyperlink" Target="http://images.google.com/imgres?imgurl=http://i545.photobucket.com/albums/hh385/loveyou_043/n41775171363_1555107_6824.jpg&amp;imgrefurl=http://neostavljajme.bloger.hr/default.aspx?date=1.3.2007&amp;usg=__AnKzprxUSNPF9YYhsmEJmVSjbXA=&amp;h=442&amp;w=577&amp;sz=43&amp;hl=es&amp;start=14&amp;zoom=1&amp;itbs=1&amp;tbnid=3_TWd2Rm5P2IGM:&amp;tbnh=103&amp;tbnw=134&amp;prev=/images?q=Yo+soy+el+camino+la+verdad+y+la+vida&amp;tbnid=Chkkg9fHHL3k4M:&amp;tbnh=0&amp;tbnw=0&amp;hl=es&amp;sa=X&amp;ndsp=18&amp;imgtype=i_similar&amp;tbs=isch:1"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http://images.google.com/imgres?imgurl=http://newsimg.bbc.co.uk/media/images/45324000/gif/_45324599_belen_sofar_belen.gif&amp;imgrefurl=http://news.bbc.co.uk/hi/spanish/forums/newsid_7786000/7786457.stm&amp;usg=__qL1XrqvRwBgMdOPR0s5KPIZvoss=&amp;h=348&amp;w=416&amp;sz=75&amp;hl=es&amp;start=1&amp;zoom=1&amp;itbs=1&amp;tbnid=BHdDCWiuPDYS5M:&amp;tbnh=105&amp;tbnw=125&amp;prev=/images?q=de+nazaret+a+belen&amp;hl=es&amp;tbs=isch:1"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images.google.com/imgres?imgurl=http://www.jomagaro.es/wp-content/uploads/2009/12/Belen.JPG&amp;imgrefurl=http://www.jomagaro.es/2009/12/21/ere-en-el-portal-de-belen/&amp;usg=__TJU1qDy28bpqYViEtre3zMExbo4=&amp;h=300&amp;w=400&amp;sz=44&amp;hl=es&amp;start=29&amp;zoom=1&amp;itbs=1&amp;tbnid=P5Cu3Hr2_UMX-M:&amp;tbnh=93&amp;tbnw=124&amp;prev=/images?q=belen&amp;start=18&amp;hl=es&amp;sa=N&amp;ndsp=18&amp;tbs=isch:1"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images.google.com/imgres?imgurl=http://files.myopera.com/marioo/albums/628422/thumbs/El%20nacimiento%20del%20Ni%C3%B1o%20Jes%C3%BAs.jpg_thumb.jpg&amp;imgrefurl=http://my.opera.com/marioo/blog/2010/09/02/si-hoy-dios-me-llamara&amp;usg=__j_2GdONfAgX6O8H0Jirk-8Eow4w=&amp;h=240&amp;w=320&amp;sz=20&amp;hl=es&amp;start=23&amp;zoom=1&amp;itbs=1&amp;tbnid=gIOyWsEFuV9LgM:&amp;tbnh=89&amp;tbnw=118&amp;prev=/images?q=nacimiento+del+ni%C3%B1o+jes%C3%B9s&amp;start=18&amp;hl=es&amp;sa=N&amp;ndsp=18&amp;tbs=isch:1"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dibujosbiblicos.net/data/media/61/moses-burning-bush.jpg"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images.google.com/imgres?imgurl=http://4.bp.blogspot.com/_rAvGLTAlCP0/SRNK6lzIk3I/AAAAAAAABUE/j74q_UKHcwY/s400/zarza.bmp&amp;imgrefurl=http://elrincondeyanka.blogspot.com/2008/11/quin-puede-ver-el-rostro-de-dios-y-no.html&amp;usg=__Q5smka02Ui-ITUSjVVu0ytU1QZI=&amp;h=300&amp;w=400&amp;sz=29&amp;hl=es&amp;start=2&amp;zoom=1&amp;itbs=1&amp;tbnid=AE-c9Sswzc57RM:&amp;tbnh=93&amp;tbnw=124&amp;prev=/images?q=la+zarza+de+mois%C3%A8s&amp;hl=es&amp;tbs=isch:1" TargetMode="Externa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hyperlink" Target="http://images.google.com/imgres?imgurl=http://www.lasprofecias.com/topic_images/2220081554463.jpg&amp;imgrefurl=http://www.lasprofecias.com/topic.aspx?lang=0&amp;id=41&amp;usg=__1czZayJ5mpx3tBQCtnOEXWvyUVQ=&amp;h=108&amp;w=144&amp;sz=5&amp;hl=es&amp;start=8&amp;zoom=1&amp;itbs=1&amp;tbnid=h3Y89PVI7U-ihM:&amp;tbnh=71&amp;tbnw=94&amp;prev=/images?q=antes+de+que+habrahan+fuese+Yo+Soy&amp;hl=es&amp;tbs=isch:1"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images.google.com/imgres?imgurl=http://4.bp.blogspot.com/_rOLPdK7IlgY/THd5Eyn7HiI/AAAAAAAABK0/baAO8KJnYus/s1600/virgen-maria.jpg&amp;imgrefurl=http://parroquiaconcepcion.blogspot.com/&amp;usg=__8tNZ9x7YMCsmuUUGnPtAYg3rSzM=&amp;h=1167&amp;w=759&amp;sz=83&amp;hl=es&amp;start=13&amp;zoom=1&amp;itbs=1&amp;tbnid=_ur3xN6C-84tYM:&amp;tbnh=150&amp;tbnw=98&amp;prev=/images?q=virgen+mar%C3%ACa&amp;hl=es&amp;tbs=isch:1" TargetMode="Externa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hyperlink" Target="http://images.google.com/imgres?imgurl=http://blogs.montevideo.com.uy/imgnoticias/200709/6728.jpg&amp;imgrefurl=http://blogs.montevideo.com.uy/hnnoticiaj1.aspx?7964,6059&amp;usg=__HyWemazM4kptSR90l7REPglbbMg=&amp;h=300&amp;w=400&amp;sz=59&amp;hl=es&amp;start=9&amp;zoom=1&amp;itbs=1&amp;tbnid=3SwZdC-doLhKfM:&amp;tbnh=93&amp;tbnw=124&amp;prev=/images?q=Jes%C3%B9s+nuestro+salvador&amp;hl=es&amp;tbs=isch:1"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images.google.com/imgres?imgurl=http://bendicionescristianaspr.com/wp-content/uploads/2009/06/angel-aparece-a-jose.jpg&amp;imgrefurl=http://bendicionescristianaspr.com/?p=360&amp;usg=__Z8fcZ2T1xZOJIthIvWTR92iVj3k=&amp;h=600&amp;w=800&amp;sz=100&amp;hl=es&amp;start=1&amp;zoom=1&amp;itbs=1&amp;tbnid=6a75KXRzEVJ0pM:&amp;tbnh=107&amp;tbnw=143&amp;prev=/images?q=Cuando+jos%C3%A8+despert%C3%B2+del+sue%C3%B1o,+hizo+como+el+%C3%A0ngel+le+hab%C3%ACa+ordenado&amp;hl=es&amp;tbs=isch:1"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images.google.com/imgres?imgurl=http://html.rincondelvago.com/000539410.jpg&amp;imgrefurl=http://html.rincondelvago.com/iglesia-catolica_1.html&amp;usg=__txmsc6ukFDzqwtJ70093W_RkLt8=&amp;h=396&amp;w=575&amp;sz=102&amp;hl=es&amp;start=1&amp;zoom=1&amp;itbs=1&amp;tbnid=Te1eMCd-wHj12M:&amp;tbnh=92&amp;tbnw=134&amp;prev=/images?q=imagenes+de+la+iglesia+catolica&amp;hl=es&amp;tbs=isch:1" TargetMode="External"/><Relationship Id="rId1" Type="http://schemas.openxmlformats.org/officeDocument/2006/relationships/slideLayout" Target="../slideLayouts/slideLayout2.xml"/><Relationship Id="rId6" Type="http://schemas.openxmlformats.org/officeDocument/2006/relationships/hyperlink" Target="http://www.aciprensa.com/iglesia/" TargetMode="External"/><Relationship Id="rId5" Type="http://schemas.openxmlformats.org/officeDocument/2006/relationships/image" Target="../media/image35.jpeg"/><Relationship Id="rId4" Type="http://schemas.openxmlformats.org/officeDocument/2006/relationships/hyperlink" Target="http://images.google.com/imgres?imgurl=http://www.aciprensa.com/imagespp/albertocutie2.jpg&amp;imgrefurl=http://www.aciprensa.com/noticia.php?n=25596&amp;usg=__gk6gJtuQbtxm2zcGjD1vJWWqR48=&amp;h=198&amp;w=250&amp;sz=14&amp;hl=es&amp;start=24&amp;zoom=1&amp;itbs=1&amp;tbnid=gPIjF25rnThRtM:&amp;tbnh=88&amp;tbnw=111&amp;prev=/images?q=historia+del+celibato&amp;start=18&amp;hl=es&amp;sa=N&amp;ndsp=18&amp;tbs=isch:1" TargetMode="External"/></Relationships>
</file>

<file path=ppt/slides/_rels/slide4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images.google.com/imgres?imgurl=http://pichicola.com/wp-content/uploads/2008/11/flores1.bmp&amp;imgrefurl=http://milano.lacoctelera.net/post/2010/05/18/flores&amp;usg=__roJeL2gfmOnchgT167X1RZ0STBU=&amp;h=500&amp;w=500&amp;sz=733&amp;hl=es&amp;start=4&amp;zoom=1&amp;itbs=1&amp;tbnid=H9UbaZIhXyvItM:&amp;tbnh=130&amp;tbnw=130&amp;prev=/images?q=flores&amp;hl=es&amp;tbs=isch:1" TargetMode="External"/><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unmsm.edu.pe/archivos/dogmas_invtacion.jpg" TargetMode="External"/><Relationship Id="rId1" Type="http://schemas.openxmlformats.org/officeDocument/2006/relationships/slideLayout" Target="../slideLayouts/slideLayout4.xml"/><Relationship Id="rId6" Type="http://schemas.openxmlformats.org/officeDocument/2006/relationships/image" Target="../media/image45.jpeg"/><Relationship Id="rId5" Type="http://schemas.openxmlformats.org/officeDocument/2006/relationships/hyperlink" Target="http://images.google.com/imgres?imgurl=http://files.nireblog.com/blogs/arkimia/files/franco-bajo-palio.jpg&amp;imgrefurl=http://arkimia.nireblog.com/post/2007/10/28/martires-de-la-santa-cruzada-beatificados&amp;usg=__4Lq6hjeF-HvKLD-tEqaxJ9U6f5o=&amp;h=436&amp;w=500&amp;sz=22&amp;hl=es&amp;start=19&amp;zoom=1&amp;itbs=1&amp;tbnid=ZHFo9eyzYuCD1M:&amp;tbnh=113&amp;tbnw=130&amp;prev=/images?q=iglesia+catolica&amp;start=18&amp;hl=es&amp;sa=N&amp;ndsp=18&amp;tbs=isch:1" TargetMode="External"/><Relationship Id="rId4" Type="http://schemas.openxmlformats.org/officeDocument/2006/relationships/image" Target="../media/image44.jpe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images.google.com/imgres?imgurl=http://www.evangelizafuerte.com.mx/wp-images/articulos/arc-pentecostes.gif&amp;imgrefurl=http://www.evangelizafuerte.com.mx/2010/04/pentecostes-en-presentacion-power-point-explicacion-y-apoyo-para-charla/arc-pentecostes/&amp;usg=__In7DHkhbBCn_azUCEBIrB28RzQQ=&amp;h=294&amp;w=300&amp;sz=66&amp;hl=es&amp;start=5&amp;zoom=1&amp;itbs=1&amp;tbnid=_wcNrTfBf3K7GM:&amp;tbnh=114&amp;tbnw=116&amp;prev=/images?q=Imagenes+del+Pentecostes&amp;hl=es&amp;tbs=isch:1"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hyperlink" Target="http://images.google.com/imgres?imgurl=http://vozdejehova.files.wordpress.com/2009/03/jesus-sumo-sacerdote.jpg?w=341&amp;h=480&amp;h=480&amp;imgrefurl=http://vozdejehova.wordpress.com/2009/11/29/cristo-es-nuestro-mediador/&amp;usg=__b16FyGqgzFpAjaQv0X2v0kTj7n0=&amp;h=480&amp;w=341&amp;sz=89&amp;hl=es&amp;start=176&amp;zoom=0&amp;itbs=1&amp;tbnid=1dOuERaC20e3BM:&amp;tbnh=129&amp;tbnw=92&amp;prev=/images?q=Jes%C3%B9s+es+nuestri+intercesor&amp;start=162&amp;hl=es&amp;sa=N&amp;ndsp=18&amp;tbs=isch:1" TargetMode="Externa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hyperlink" Target="http://images.google.com/imgres?imgurl=http://api.ning.com/files/Id6qG1RpBLHDqFr5KbUe1Mc6vIT3PTMHwHrooXiA2CgU1TFU1840G69N*8lAPyegRoCV8OXo-8V-znJ3D3NGkAyLEdYbEd1e/anigifpppp.gif&amp;imgrefurl=http://fraganciasdecristo.ning.com/profile/ENZO&amp;usg=__Kq56IXUAu0nlZqzADMH9CIWlvNg=&amp;h=375&amp;w=553&amp;sz=443&amp;hl=es&amp;start=5&amp;zoom=1&amp;itbs=1&amp;tbnid=UudwDP-5drqq6M:&amp;tbnh=90&amp;tbnw=133&amp;prev=/images?q=subiste+a+lo+alto,llevaste+cautivos&amp;hl=es&amp;tbs=isch:1" TargetMode="External"/><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hyperlink" Target="http://images.google.com/imgres?imgurl=http://html.rincondelvago.com/000539410.jpg&amp;imgrefurl=http://html.rincondelvago.com/iglesia-catolica_1.html&amp;usg=__txmsc6ukFDzqwtJ70093W_RkLt8=&amp;h=396&amp;w=575&amp;sz=102&amp;hl=es&amp;start=4&amp;zoom=1&amp;itbs=1&amp;tbnid=Te1eMCd-wHj12M:&amp;tbnh=92&amp;tbnw=134&amp;prev=/images?q=iglesia+catolica&amp;hl=es&amp;tbs=isch:1" TargetMode="External"/></Relationships>
</file>

<file path=ppt/slides/_rels/slide7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hyperlink" Target="http://images.google.com/imgres?imgurl=http://www.obispadodechiclayo.pe/imagenes/semana_santa/adoracion.jpg&amp;imgrefurl=http://www.obispadodechiclayo.pe/semana_santa/viernes_santo/adoracion.aspx&amp;usg=__ZHCML2cDYOUxZqqGNCJHg4DKAqU=&amp;h=480&amp;w=640&amp;sz=49&amp;hl=es&amp;start=129&amp;zoom=1&amp;itbs=1&amp;tbnid=mJNAG2RhwI59ZM:&amp;tbnh=103&amp;tbnw=137&amp;prev=/images?q=adoracion&amp;start=126&amp;hl=es&amp;sa=N&amp;ndsp=18&amp;tbs=isch:1" TargetMode="Externa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images.google.com/imgres?imgurl=http://www.conocereisdeverdad.org/pic/_4_44b9862dbdf63.jpg&amp;imgrefurl=http://www.conocereisdeverdad.org/website/index.php?id=1528&amp;usg=__GRMHil0FlUdK173CupMixfHR5WA=&amp;h=339&amp;w=500&amp;sz=90&amp;hl=es&amp;start=70&amp;zoom=1&amp;itbs=1&amp;tbnid=G6rkhpyK5SmHjM:&amp;tbnh=88&amp;tbnw=130&amp;prev=/images?q=san+juan+adora+al+angel&amp;start=54&amp;hl=es&amp;sa=N&amp;ndsp=18&amp;tbs=isch:1" TargetMode="Externa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hyperlink" Target="http://images.google.com/imgres?imgurl=http://lagalladadelccg.blogia.com/upload/20090305020931-devocional-2-corazon-contrito.jpg&amp;imgrefurl=http://mipelason.wordpress.com/&amp;usg=__lowKGsxrx5Tx2bTxXXyXN6ShNa4=&amp;h=346&amp;w=298&amp;sz=16&amp;hl=es&amp;start=71&amp;zoom=1&amp;itbs=1&amp;tbnid=EJdPqMF5bxLwVM:&amp;tbnh=120&amp;tbnw=103&amp;prev=/images?q=levantate+que+yo+tambien+soy+hombre&amp;start=54&amp;hl=es&amp;sa=N&amp;ndsp=18&amp;tbs=isch:1" TargetMode="External"/><Relationship Id="rId1" Type="http://schemas.openxmlformats.org/officeDocument/2006/relationships/slideLayout" Target="../slideLayouts/slideLayout2.xml"/><Relationship Id="rId5" Type="http://schemas.openxmlformats.org/officeDocument/2006/relationships/image" Target="../media/image61.jpeg"/><Relationship Id="rId4" Type="http://schemas.openxmlformats.org/officeDocument/2006/relationships/hyperlink" Target="http://images.google.com/imgres?imgurl=http://1.bp.blogspot.com/_EHXxyfYlzyM/TBZIlNlQD_I/AAAAAAAAAHc/fRYJiuXZncs/s1600/san+pedro+apostol.jpg&amp;imgrefurl=http://www.tupedrogarcia.blogspot.com/&amp;usg=__LEE0VKcBSn2IEd2sHXk69Dg3-zM=&amp;h=347&amp;w=333&amp;sz=16&amp;hl=es&amp;start=4&amp;zoom=1&amp;itbs=1&amp;tbnid=-gD2JgT5O-0yMM:&amp;tbnh=120&amp;tbnw=115&amp;prev=/images?q=apostol+pedro&amp;hl=es&amp;tbs=isch:1" TargetMode="Externa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hyperlink" Target="http://www.biblegateway.com/passage/?search=Mateo13:55-56;&amp;version=RVR1960;" TargetMode="Externa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hyperlink" Target="http://www.biblegateway.com/passage/?search=Marcos3:35;&amp;version=RVR1960;"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hyperlink" Target="http://www.biblegateway.com/passage/?search=Genesis13:8;&amp;version=RVR1960;" TargetMode="Externa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hyperlink" Target="http://images.google.com/imgres?imgurl=http://www.caminandosinrumbo.com/israel/jerusalen/maria/maria.jpg&amp;imgrefurl=http://www.caminandosinrumbo.com/israel/jerusalen/maria/index.htm&amp;usg=__wKaf2mp6iOUGSjcRFPLtBCSJdzQ=&amp;h=450&amp;w=600&amp;sz=38&amp;hl=es&amp;start=1&amp;zoom=1&amp;itbs=1&amp;tbnid=shrk_wrL7vqz1M:&amp;tbnh=101&amp;tbnw=135&amp;prev=/images?q=sepulcro+de+la+virgen+maria&amp;hl=es&amp;tbs=isch:1" TargetMode="External"/><Relationship Id="rId1" Type="http://schemas.openxmlformats.org/officeDocument/2006/relationships/slideLayout" Target="../slideLayouts/slideLayout2.xml"/><Relationship Id="rId5" Type="http://schemas.openxmlformats.org/officeDocument/2006/relationships/image" Target="../media/image66.jpeg"/><Relationship Id="rId4" Type="http://schemas.openxmlformats.org/officeDocument/2006/relationships/hyperlink" Target="http://images.google.com/imgres?imgurl=http://lh4.ggpht.com/_fgdHXQn-4ZE/R6WPvuN0QUI/AAAAAAAAAn4/-yEK3_Ymejo/P1010766.JPG&amp;imgrefurl=http://picasaweb.google.com/lh/photo/kOq03MccPT4F5JUjvuvUIQ&amp;usg=__AJgNCgTqWagrRAXLofq1FnaIR08=&amp;h=1200&amp;w=1600&amp;sz=514&amp;hl=es&amp;start=8&amp;zoom=0&amp;itbs=1&amp;tbnid=Xk1kP4mbxed3HM:&amp;tbnh=113&amp;tbnw=150&amp;prev=/images?q=sepulcro+de+la+virgen+maria&amp;hl=es&amp;tbs=isch:1" TargetMode="External"/></Relationships>
</file>

<file path=ppt/slides/_rels/slide10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hyperlink" Target="http://mate.dm.uba.ar/~mfarinat/fotos/Turquia/IMG_7629.jpg" TargetMode="Externa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hyperlink" Target="http://images.google.com/imgres?imgurl=http://lasteologias.files.wordpress.com/2009/03/elias6.jpg&amp;imgrefurl=http://lasteologias.wordpress.com/tag/diseno-inteligente/&amp;usg=__wWuY5BCH2bs8ih7bYvaQp00v88Q=&amp;h=312&amp;w=473&amp;sz=19&amp;hl=es&amp;start=2&amp;zoom=1&amp;itbs=1&amp;tbnid=pFnlJViuKxozyM:&amp;tbnh=85&amp;tbnw=129&amp;prev=/images?q=el+profeta+elias+es+llebado+al+cielo&amp;hl=es&amp;tbs=isch:1" TargetMode="External"/><Relationship Id="rId1" Type="http://schemas.openxmlformats.org/officeDocument/2006/relationships/slideLayout" Target="../slideLayouts/slideLayout2.xml"/><Relationship Id="rId5" Type="http://schemas.openxmlformats.org/officeDocument/2006/relationships/image" Target="../media/image69.jpeg"/><Relationship Id="rId4" Type="http://schemas.openxmlformats.org/officeDocument/2006/relationships/hyperlink" Target="http://images.google.com/imgres?imgurl=http://www.testimonios-de-un-discipulo.com/imagenes/Jesus-Elias-Moises.jpg&amp;imgrefurl=http://www.testimonios-de-un-discipulo.com/La-Transfiguracion.htm&amp;usg=__WbYgv9aQFTLl3EoXCeMzbe3mWqA=&amp;h=318&amp;w=377&amp;sz=28&amp;hl=es&amp;start=1&amp;zoom=1&amp;itbs=1&amp;tbnid=6eUA0gqAQsegcM:&amp;tbnh=103&amp;tbnw=122&amp;prev=/images?q=Mois%C3%A8s+es+llebado+al+cielo&amp;hl=es&amp;tbs=isch:1" TargetMode="External"/></Relationships>
</file>

<file path=ppt/slides/_rels/slide10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hyperlink" Target="http://images.google.com/imgres?imgurl=http://www.cristovendra.com/11.jpg&amp;imgrefurl=http://www.cristovendra.com/primerrapto.htm&amp;usg=__23KcjHEPBo8nkCqAdY00DYDPROs=&amp;h=377&amp;w=650&amp;sz=25&amp;hl=es&amp;start=10&amp;zoom=1&amp;itbs=1&amp;tbnid=QeS5LDAYFOfdNM:&amp;tbnh=79&amp;tbnw=137&amp;prev=/images?q=enoc+es+llebado+al+cielo&amp;hl=es&amp;tbs=isch:1" TargetMode="External"/><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111.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images.google.com/imgres?imgurl=http://html.rincondelvago.com/000539410.jpg&amp;imgrefurl=http://html.rincondelvago.com/iglesia-catolica_1.html&amp;usg=__txmsc6ukFDzqwtJ70093W_RkLt8=&amp;h=396&amp;w=575&amp;sz=102&amp;hl=es&amp;start=4&amp;zoom=1&amp;itbs=1&amp;tbnid=Te1eMCd-wHj12M:&amp;tbnh=92&amp;tbnw=134&amp;prev=/images?q=iglesia+catolica&amp;hl=es&amp;tbs=isch:1" TargetMode="Externa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1259632" y="476673"/>
            <a:ext cx="7560840" cy="2520279"/>
          </a:xfrm>
        </p:spPr>
        <p:txBody>
          <a:bodyPr>
            <a:noAutofit/>
          </a:bodyPr>
          <a:lstStyle/>
          <a:p>
            <a:r>
              <a:rPr lang="es-ES" sz="8000" b="1" dirty="0" smtClean="0">
                <a:solidFill>
                  <a:srgbClr val="FF0000"/>
                </a:solidFill>
                <a:latin typeface="Algerian" pitchFamily="82" charset="0"/>
              </a:rPr>
              <a:t>“Haced todo lo que os diga”.</a:t>
            </a:r>
            <a:endParaRPr lang="es-ES" sz="8000" b="1" dirty="0">
              <a:solidFill>
                <a:srgbClr val="FF0000"/>
              </a:solidFill>
              <a:latin typeface="Algerian" pitchFamily="82" charset="0"/>
            </a:endParaRPr>
          </a:p>
        </p:txBody>
      </p:sp>
      <p:pic>
        <p:nvPicPr>
          <p:cNvPr id="2050" name="Picture 2" descr="C:\Users\HUMBERTO\Pictures\JOSÈ, ESPOSO DE MARÌA\KB78FBCA5T07LECAZJ2D4YCAWGXJNKCARKGYBJCAV547O4CAMS2YTUCANODYOFCAZ7AUZQCAZS4NTOCA0FAETTCA43JWXGCAMEUQT1CAG67DGACABP326GCAM3G4HJCAZLGGBNCAW38IKCCAH0W64W.jpg"/>
          <p:cNvPicPr>
            <a:picLocks noChangeAspect="1" noChangeArrowheads="1"/>
          </p:cNvPicPr>
          <p:nvPr/>
        </p:nvPicPr>
        <p:blipFill>
          <a:blip r:embed="rId2" cstate="print"/>
          <a:srcRect/>
          <a:stretch>
            <a:fillRect/>
          </a:stretch>
        </p:blipFill>
        <p:spPr bwMode="auto">
          <a:xfrm>
            <a:off x="251520" y="3573016"/>
            <a:ext cx="4320480" cy="288032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6">
              <a:lumMod val="60000"/>
              <a:lumOff val="40000"/>
            </a:schemeClr>
          </a:solidFill>
        </p:spPr>
        <p:txBody>
          <a:bodyPr>
            <a:normAutofit fontScale="92500" lnSpcReduction="20000"/>
          </a:bodyPr>
          <a:lstStyle/>
          <a:p>
            <a:endParaRPr lang="es-ES" dirty="0" smtClean="0"/>
          </a:p>
          <a:p>
            <a:r>
              <a:rPr lang="es-ES" dirty="0" smtClean="0"/>
              <a:t>Este es el milagro más extraordinario realizado por Dios con el fin de </a:t>
            </a:r>
            <a:r>
              <a:rPr lang="es-ES" b="1" dirty="0" smtClean="0">
                <a:solidFill>
                  <a:srgbClr val="FF0000"/>
                </a:solidFill>
              </a:rPr>
              <a:t>salvarnos</a:t>
            </a:r>
            <a:r>
              <a:rPr lang="es-ES" dirty="0" smtClean="0"/>
              <a:t>, donde se demuestra hasta donde llegó Dios en su </a:t>
            </a:r>
            <a:r>
              <a:rPr lang="es-ES" b="1" dirty="0" smtClean="0">
                <a:solidFill>
                  <a:srgbClr val="FF0000"/>
                </a:solidFill>
              </a:rPr>
              <a:t>amor</a:t>
            </a:r>
            <a:r>
              <a:rPr lang="es-ES" dirty="0" smtClean="0"/>
              <a:t> por todos los pecadores, que somos, usted, y yo.</a:t>
            </a:r>
          </a:p>
          <a:p>
            <a:endParaRPr lang="es-ES" dirty="0" smtClean="0"/>
          </a:p>
          <a:p>
            <a:r>
              <a:rPr lang="es-ES" dirty="0" smtClean="0"/>
              <a:t>Para lograrlo utilizo una mujer </a:t>
            </a:r>
            <a:r>
              <a:rPr lang="es-ES" b="1" dirty="0" smtClean="0">
                <a:solidFill>
                  <a:srgbClr val="FF0000"/>
                </a:solidFill>
              </a:rPr>
              <a:t>humilde, pobre, sumisa</a:t>
            </a:r>
            <a:r>
              <a:rPr lang="es-ES" dirty="0" smtClean="0"/>
              <a:t>, quizá la más </a:t>
            </a:r>
            <a:r>
              <a:rPr lang="es-ES" b="1" dirty="0" smtClean="0">
                <a:solidFill>
                  <a:srgbClr val="FF0000"/>
                </a:solidFill>
              </a:rPr>
              <a:t>ignorada</a:t>
            </a:r>
            <a:r>
              <a:rPr lang="es-ES" dirty="0" smtClean="0"/>
              <a:t>, que se </a:t>
            </a:r>
            <a:r>
              <a:rPr lang="es-ES" b="1" dirty="0" smtClean="0">
                <a:solidFill>
                  <a:srgbClr val="FF0000"/>
                </a:solidFill>
              </a:rPr>
              <a:t>entregó</a:t>
            </a:r>
            <a:r>
              <a:rPr lang="es-ES" dirty="0" smtClean="0"/>
              <a:t> en las manos de Dios, se dejo </a:t>
            </a:r>
            <a:r>
              <a:rPr lang="es-ES" b="1" dirty="0" smtClean="0">
                <a:solidFill>
                  <a:srgbClr val="FF0000"/>
                </a:solidFill>
              </a:rPr>
              <a:t>utilizar </a:t>
            </a:r>
            <a:r>
              <a:rPr lang="es-ES" dirty="0" smtClean="0"/>
              <a:t>por el Espíritu Santo, en el momento que Dios la llamó.</a:t>
            </a:r>
          </a:p>
          <a:p>
            <a:endParaRPr lang="es-ES" dirty="0" smtClean="0"/>
          </a:p>
          <a:p>
            <a:r>
              <a:rPr lang="es-ES" b="1" dirty="0" smtClean="0">
                <a:solidFill>
                  <a:srgbClr val="FF0000"/>
                </a:solidFill>
              </a:rPr>
              <a:t>¿Cómo lo hizo?</a:t>
            </a:r>
            <a:r>
              <a:rPr lang="es-ES" dirty="0" smtClean="0"/>
              <a:t> Eso es lo que Dios quiere compartir con todos nosotros a través del estudio de su  Palabra.</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B050"/>
          </a:solidFill>
        </p:spPr>
        <p:txBody>
          <a:bodyPr>
            <a:normAutofit/>
          </a:bodyPr>
          <a:lstStyle/>
          <a:p>
            <a:r>
              <a:rPr lang="es-ES" sz="6000" b="1" dirty="0" smtClean="0">
                <a:solidFill>
                  <a:srgbClr val="FFFF00"/>
                </a:solidFill>
              </a:rPr>
              <a:t>Frases memorables</a:t>
            </a:r>
            <a:endParaRPr lang="es-ES" sz="6000" b="1" dirty="0">
              <a:solidFill>
                <a:srgbClr val="FFFF00"/>
              </a:solidFill>
            </a:endParaRPr>
          </a:p>
        </p:txBody>
      </p:sp>
      <p:sp>
        <p:nvSpPr>
          <p:cNvPr id="3" name="2 Marcador de contenido"/>
          <p:cNvSpPr>
            <a:spLocks noGrp="1"/>
          </p:cNvSpPr>
          <p:nvPr>
            <p:ph idx="1"/>
          </p:nvPr>
        </p:nvSpPr>
        <p:spPr>
          <a:xfrm>
            <a:off x="457200" y="1600200"/>
            <a:ext cx="8229600" cy="2404864"/>
          </a:xfrm>
          <a:solidFill>
            <a:srgbClr val="00B0F0"/>
          </a:solidFill>
        </p:spPr>
        <p:txBody>
          <a:bodyPr>
            <a:normAutofit lnSpcReduction="10000"/>
          </a:bodyPr>
          <a:lstStyle/>
          <a:p>
            <a:pPr algn="ctr">
              <a:buNone/>
            </a:pPr>
            <a:r>
              <a:rPr lang="es-ES" sz="3900" b="1" u="sng" dirty="0" smtClean="0">
                <a:solidFill>
                  <a:srgbClr val="002060"/>
                </a:solidFill>
                <a:latin typeface="Algerian" pitchFamily="82" charset="0"/>
              </a:rPr>
              <a:t>”Haced todo lo que os diga”</a:t>
            </a:r>
          </a:p>
          <a:p>
            <a:pPr algn="ctr">
              <a:buNone/>
            </a:pPr>
            <a:r>
              <a:rPr lang="es-ES" sz="2800" dirty="0" smtClean="0"/>
              <a:t>      Sin duda que esta es una de las frases más conocidas de la Biblia, por ser pronunciada por la persona que ocupó un papel muy importante en la vida de Jesús.</a:t>
            </a:r>
          </a:p>
          <a:p>
            <a:endParaRPr lang="es-ES" dirty="0" smtClean="0"/>
          </a:p>
        </p:txBody>
      </p:sp>
      <p:sp>
        <p:nvSpPr>
          <p:cNvPr id="4" name="3 Rectángulo redondeado"/>
          <p:cNvSpPr/>
          <p:nvPr/>
        </p:nvSpPr>
        <p:spPr>
          <a:xfrm>
            <a:off x="3779912" y="4293096"/>
            <a:ext cx="5112568" cy="256490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t>Quien las dijo fue mencionada repetidas veces por los profetas del A. testamento. Indudablemente que se trata de la</a:t>
            </a:r>
            <a:r>
              <a:rPr lang="es-ES" sz="2800" b="1" dirty="0" smtClean="0">
                <a:solidFill>
                  <a:srgbClr val="FFFF00"/>
                </a:solidFill>
              </a:rPr>
              <a:t> “muy favorecida”</a:t>
            </a:r>
            <a:r>
              <a:rPr lang="es-ES" sz="2400" dirty="0" smtClean="0"/>
              <a:t> virgen María.</a:t>
            </a:r>
            <a:endParaRPr lang="es-ES" sz="2400" dirty="0"/>
          </a:p>
        </p:txBody>
      </p:sp>
      <p:pic>
        <p:nvPicPr>
          <p:cNvPr id="1026" name="Picture 2" descr="C:\Users\HUMBERTO\Pictures\JOSÈ, ESPOSO DE MARÌA\5SAP4QCAFLY25HCA30AYC0CA7E6WAGCAPBHPLMCA462BVYCAPVCV37CADKJ688CAQ0GXCICAPRMWUZCA2ZWNWSCACGZGFOCAP6V9Y6CAZ1C9Z4CA33DIIKCAOP6TK9CA6H6SW8CAVXAJ1VCA4621VC.jpg"/>
          <p:cNvPicPr>
            <a:picLocks noChangeAspect="1" noChangeArrowheads="1"/>
          </p:cNvPicPr>
          <p:nvPr/>
        </p:nvPicPr>
        <p:blipFill>
          <a:blip r:embed="rId3" cstate="print"/>
          <a:srcRect/>
          <a:stretch>
            <a:fillRect/>
          </a:stretch>
        </p:blipFill>
        <p:spPr bwMode="auto">
          <a:xfrm>
            <a:off x="323528" y="4293096"/>
            <a:ext cx="3312368"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diamond(in)">
                                      <p:cBhvr>
                                        <p:cTn id="27" dur="2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026"/>
                                        </p:tgtEl>
                                        <p:attrNameLst>
                                          <p:attrName>style.visibility</p:attrName>
                                        </p:attrNameLst>
                                      </p:cBhvr>
                                      <p:to>
                                        <p:strVal val="visible"/>
                                      </p:to>
                                    </p:set>
                                    <p:anim to="" calcmode="lin" valueType="num">
                                      <p:cBhvr>
                                        <p:cTn id="32" dur="1" fill="hold"/>
                                        <p:tgtEl>
                                          <p:spTgt spid="102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060848"/>
            <a:ext cx="8229600" cy="4392488"/>
          </a:xfrm>
          <a:solidFill>
            <a:schemeClr val="accent6">
              <a:lumMod val="60000"/>
              <a:lumOff val="40000"/>
            </a:schemeClr>
          </a:solidFill>
        </p:spPr>
        <p:txBody>
          <a:bodyPr>
            <a:normAutofit fontScale="92500" lnSpcReduction="10000"/>
          </a:bodyPr>
          <a:lstStyle/>
          <a:p>
            <a:pPr algn="ctr"/>
            <a:r>
              <a:rPr lang="es-ES" dirty="0" smtClean="0"/>
              <a:t>En el contexto de estas palabras, encontramos el </a:t>
            </a:r>
            <a:r>
              <a:rPr lang="es-ES" b="1" dirty="0" smtClean="0">
                <a:solidFill>
                  <a:srgbClr val="FF0000"/>
                </a:solidFill>
              </a:rPr>
              <a:t>porqué</a:t>
            </a:r>
            <a:r>
              <a:rPr lang="es-ES" dirty="0" smtClean="0"/>
              <a:t>, Dios la escogió, para que fuera el medio por el cual el Hijo de Dios se </a:t>
            </a:r>
            <a:r>
              <a:rPr lang="es-ES" b="1" dirty="0" smtClean="0">
                <a:solidFill>
                  <a:srgbClr val="FF0000"/>
                </a:solidFill>
              </a:rPr>
              <a:t>“hizo carne”.</a:t>
            </a:r>
          </a:p>
          <a:p>
            <a:endParaRPr lang="es-ES" dirty="0" smtClean="0"/>
          </a:p>
          <a:p>
            <a:pPr algn="ctr"/>
            <a:r>
              <a:rPr lang="es-ES" dirty="0" smtClean="0"/>
              <a:t>En la orden que ella  dio a los que “servían”, encontramos el </a:t>
            </a:r>
            <a:r>
              <a:rPr lang="es-ES" b="1" dirty="0" smtClean="0">
                <a:solidFill>
                  <a:srgbClr val="FF0000"/>
                </a:solidFill>
              </a:rPr>
              <a:t>secreto</a:t>
            </a:r>
            <a:r>
              <a:rPr lang="es-ES" dirty="0" smtClean="0"/>
              <a:t> el porqué Dios la escogió para que fuera la Madre de Jesús. El secreto estaba en que, en cada detalle de su vida </a:t>
            </a:r>
            <a:r>
              <a:rPr lang="es-ES" sz="3500" b="1" dirty="0" smtClean="0">
                <a:solidFill>
                  <a:srgbClr val="FF0000"/>
                </a:solidFill>
              </a:rPr>
              <a:t>“hacia todo lo que él decía”</a:t>
            </a:r>
            <a:r>
              <a:rPr lang="es-ES" dirty="0" smtClean="0"/>
              <a:t>.  </a:t>
            </a:r>
            <a:endParaRPr lang="es-ES" dirty="0"/>
          </a:p>
        </p:txBody>
      </p:sp>
      <p:sp>
        <p:nvSpPr>
          <p:cNvPr id="4" name="3 Pergamino horizontal"/>
          <p:cNvSpPr/>
          <p:nvPr/>
        </p:nvSpPr>
        <p:spPr>
          <a:xfrm>
            <a:off x="827584" y="0"/>
            <a:ext cx="7704856" cy="1700808"/>
          </a:xfrm>
          <a:prstGeom prst="horizontalScrol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800" b="1" i="1" dirty="0" smtClean="0">
                <a:solidFill>
                  <a:srgbClr val="FFFF00"/>
                </a:solidFill>
              </a:rPr>
              <a:t>“Haced todo lo que os diga”</a:t>
            </a:r>
            <a:endParaRPr lang="es-ES" sz="4800" b="1" i="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400600" cy="6048672"/>
          </a:xfrm>
          <a:solidFill>
            <a:srgbClr val="92D050"/>
          </a:solidFill>
        </p:spPr>
        <p:txBody>
          <a:bodyPr>
            <a:normAutofit fontScale="92500" lnSpcReduction="20000"/>
          </a:bodyPr>
          <a:lstStyle/>
          <a:p>
            <a:r>
              <a:rPr lang="es-ES" dirty="0" smtClean="0"/>
              <a:t>Tres años antes del año uno de nuestra era, (Lucas 1:26-28), nos cuenta que: </a:t>
            </a:r>
          </a:p>
          <a:p>
            <a:r>
              <a:rPr lang="es-ES" dirty="0" smtClean="0"/>
              <a:t>El ángel Gabriel fue </a:t>
            </a:r>
            <a:r>
              <a:rPr lang="es-ES" sz="3500" b="1" dirty="0" smtClean="0">
                <a:solidFill>
                  <a:srgbClr val="FF0000"/>
                </a:solidFill>
              </a:rPr>
              <a:t>enviado</a:t>
            </a:r>
            <a:r>
              <a:rPr lang="es-ES" dirty="0" smtClean="0"/>
              <a:t> por Dios a una ciudad de Galilea, llamada Nazaret. A una </a:t>
            </a:r>
            <a:r>
              <a:rPr lang="es-ES" b="1" dirty="0" smtClean="0">
                <a:solidFill>
                  <a:srgbClr val="FF0000"/>
                </a:solidFill>
              </a:rPr>
              <a:t>virgen</a:t>
            </a:r>
            <a:r>
              <a:rPr lang="es-ES" dirty="0" smtClean="0"/>
              <a:t> comprometida a casarse con un varón llamado José, de la casa de David. </a:t>
            </a:r>
          </a:p>
          <a:p>
            <a:r>
              <a:rPr lang="es-ES" dirty="0" smtClean="0"/>
              <a:t>El nombre de la virgen era </a:t>
            </a:r>
            <a:r>
              <a:rPr lang="es-ES" b="1" dirty="0" smtClean="0">
                <a:solidFill>
                  <a:srgbClr val="FF0000"/>
                </a:solidFill>
              </a:rPr>
              <a:t>María.</a:t>
            </a:r>
            <a:r>
              <a:rPr lang="es-ES" dirty="0" smtClean="0"/>
              <a:t> El ángel entró donde ella </a:t>
            </a:r>
            <a:r>
              <a:rPr lang="es-ES" b="1" dirty="0" smtClean="0">
                <a:solidFill>
                  <a:srgbClr val="FF0000"/>
                </a:solidFill>
              </a:rPr>
              <a:t>estaba</a:t>
            </a:r>
            <a:r>
              <a:rPr lang="es-ES" dirty="0" smtClean="0"/>
              <a:t>, y le dijo: </a:t>
            </a:r>
            <a:r>
              <a:rPr lang="es-ES" sz="3500" b="1" dirty="0" smtClean="0">
                <a:solidFill>
                  <a:srgbClr val="002060"/>
                </a:solidFill>
              </a:rPr>
              <a:t>“¡Alégrate, muy favorecida! El Señor está contigo”. </a:t>
            </a:r>
            <a:endParaRPr lang="es-ES" b="1" dirty="0">
              <a:solidFill>
                <a:srgbClr val="002060"/>
              </a:solidFill>
            </a:endParaRPr>
          </a:p>
        </p:txBody>
      </p:sp>
      <p:pic>
        <p:nvPicPr>
          <p:cNvPr id="3074" name="Picture 2" descr="C:\Users\HUMBERTO\Pictures\JOSÈ, ESPOSO DE MARÌA\YUIGRACAA2C1MWCARY4CINCABH0DNXCAFG85V4CA0A8WZKCA6NMZ9KCAOFWYDYCAJGNHQICAOBXY9RCAORSW5UCAA25CGCCA5U4H1CCAETZO32CA2YU0VZCAXBEB7HCAG1F4O7CA2NQRZTCAXUY9MD.jpg"/>
          <p:cNvPicPr>
            <a:picLocks noChangeAspect="1" noChangeArrowheads="1"/>
          </p:cNvPicPr>
          <p:nvPr/>
        </p:nvPicPr>
        <p:blipFill>
          <a:blip r:embed="rId2" cstate="print"/>
          <a:srcRect/>
          <a:stretch>
            <a:fillRect/>
          </a:stretch>
        </p:blipFill>
        <p:spPr bwMode="auto">
          <a:xfrm>
            <a:off x="5868144" y="1052736"/>
            <a:ext cx="2952328" cy="46085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diamond(in)">
                                      <p:cBhvr>
                                        <p:cTn id="22" dur="2000"/>
                                        <p:tgtEl>
                                          <p:spTgt spid="3074"/>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7030A0"/>
          </a:solidFill>
        </p:spPr>
        <p:txBody>
          <a:bodyPr>
            <a:noAutofit/>
          </a:bodyPr>
          <a:lstStyle/>
          <a:p>
            <a:r>
              <a:rPr lang="es-ES" sz="4800" i="1" dirty="0" smtClean="0">
                <a:solidFill>
                  <a:srgbClr val="FFFF00"/>
                </a:solidFill>
                <a:latin typeface="Bradley Hand ITC" pitchFamily="66" charset="0"/>
              </a:rPr>
              <a:t>Dios conocía todos los detalles íntimos de la vida de María </a:t>
            </a:r>
            <a:endParaRPr lang="es-ES" sz="4800" i="1" dirty="0">
              <a:solidFill>
                <a:srgbClr val="FFFF00"/>
              </a:solidFill>
              <a:latin typeface="Bradley Hand ITC" pitchFamily="66" charset="0"/>
            </a:endParaRPr>
          </a:p>
        </p:txBody>
      </p:sp>
      <p:sp>
        <p:nvSpPr>
          <p:cNvPr id="3" name="2 Marcador de contenido"/>
          <p:cNvSpPr>
            <a:spLocks noGrp="1"/>
          </p:cNvSpPr>
          <p:nvPr>
            <p:ph idx="1"/>
          </p:nvPr>
        </p:nvSpPr>
        <p:spPr>
          <a:xfrm>
            <a:off x="457200" y="2204864"/>
            <a:ext cx="8229600" cy="4248472"/>
          </a:xfrm>
          <a:solidFill>
            <a:schemeClr val="bg2">
              <a:lumMod val="90000"/>
            </a:schemeClr>
          </a:solidFill>
        </p:spPr>
        <p:txBody>
          <a:bodyPr>
            <a:noAutofit/>
          </a:bodyPr>
          <a:lstStyle/>
          <a:p>
            <a:pPr marL="514350" indent="-514350">
              <a:buAutoNum type="arabicParenR"/>
            </a:pPr>
            <a:r>
              <a:rPr lang="es-ES" sz="2800" b="1" dirty="0" smtClean="0">
                <a:solidFill>
                  <a:srgbClr val="FF0000"/>
                </a:solidFill>
              </a:rPr>
              <a:t>Sabía que vivía en la ciudad de Nazaret.</a:t>
            </a:r>
          </a:p>
          <a:p>
            <a:pPr marL="514350" indent="-514350">
              <a:buAutoNum type="arabicParenR"/>
            </a:pPr>
            <a:r>
              <a:rPr lang="es-ES" sz="2800" b="1" dirty="0" smtClean="0">
                <a:solidFill>
                  <a:srgbClr val="002060"/>
                </a:solidFill>
              </a:rPr>
              <a:t>Sabía que era virgen.</a:t>
            </a:r>
          </a:p>
          <a:p>
            <a:pPr marL="514350" indent="-514350">
              <a:buAutoNum type="arabicParenR"/>
            </a:pPr>
            <a:r>
              <a:rPr lang="es-ES" sz="2800" b="1" dirty="0" smtClean="0">
                <a:solidFill>
                  <a:srgbClr val="7030A0"/>
                </a:solidFill>
              </a:rPr>
              <a:t>Sabía que estaba comprometida para casarse.</a:t>
            </a:r>
          </a:p>
          <a:p>
            <a:pPr marL="514350" indent="-514350">
              <a:buAutoNum type="arabicParenR"/>
            </a:pPr>
            <a:r>
              <a:rPr lang="es-ES" sz="2800" b="1" dirty="0" smtClean="0"/>
              <a:t>Sabía el nombre del novio.</a:t>
            </a:r>
          </a:p>
          <a:p>
            <a:pPr marL="514350" indent="-514350">
              <a:buAutoNum type="arabicParenR"/>
            </a:pPr>
            <a:r>
              <a:rPr lang="es-ES" sz="2800" b="1" dirty="0" smtClean="0">
                <a:solidFill>
                  <a:srgbClr val="0070C0"/>
                </a:solidFill>
              </a:rPr>
              <a:t>Sabía que el novio era de la tribu de David.</a:t>
            </a:r>
          </a:p>
          <a:p>
            <a:pPr marL="514350" indent="-514350">
              <a:buAutoNum type="arabicParenR"/>
            </a:pPr>
            <a:r>
              <a:rPr lang="es-ES" sz="2800" b="1" dirty="0" smtClean="0">
                <a:solidFill>
                  <a:srgbClr val="C00000"/>
                </a:solidFill>
              </a:rPr>
              <a:t>Sabía el nombre de la virgen, se llamaba María.</a:t>
            </a:r>
          </a:p>
          <a:p>
            <a:pPr marL="514350" indent="-514350">
              <a:buAutoNum type="arabicParenR"/>
            </a:pPr>
            <a:r>
              <a:rPr lang="es-ES" sz="2800" b="1" dirty="0" smtClean="0">
                <a:solidFill>
                  <a:schemeClr val="accent5">
                    <a:lumMod val="50000"/>
                  </a:schemeClr>
                </a:solidFill>
              </a:rPr>
              <a:t>El ángel entró donde ella estaba.</a:t>
            </a:r>
            <a:endParaRPr lang="es-ES" sz="2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to="" calcmode="lin" valueType="num">
                                      <p:cBhvr>
                                        <p:cTn id="23" dur="1" fill="hold"/>
                                        <p:tgtEl>
                                          <p:spTgt spid="3">
                                            <p:txEl>
                                              <p:pRg st="1" end="1"/>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to="" calcmode="lin" valueType="num">
                                      <p:cBhvr>
                                        <p:cTn id="28" dur="1" fill="hold"/>
                                        <p:tgtEl>
                                          <p:spTgt spid="3">
                                            <p:txEl>
                                              <p:pRg st="2" end="2"/>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to="" calcmode="lin" valueType="num">
                                      <p:cBhvr>
                                        <p:cTn id="33" dur="1" fill="hold"/>
                                        <p:tgtEl>
                                          <p:spTgt spid="3">
                                            <p:txEl>
                                              <p:pRg st="3" end="3"/>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to="" calcmode="lin" valueType="num">
                                      <p:cBhvr>
                                        <p:cTn id="38" dur="1" fill="hold"/>
                                        <p:tgtEl>
                                          <p:spTgt spid="3">
                                            <p:txEl>
                                              <p:pRg st="4" end="4"/>
                                            </p:txEl>
                                          </p:spTgt>
                                        </p:tgtEl>
                                        <p:attrNameLst>
                                          <p:attrName/>
                                        </p:attrNameLst>
                                      </p:cBhvr>
                                    </p:anim>
                                  </p:childTnLst>
                                </p:cTn>
                              </p:par>
                            </p:childTnLst>
                          </p:cTn>
                        </p:par>
                      </p:childTnLst>
                    </p:cTn>
                  </p:par>
                  <p:par>
                    <p:cTn id="39" fill="hold">
                      <p:stCondLst>
                        <p:cond delay="indefinite"/>
                      </p:stCondLst>
                      <p:childTnLst>
                        <p:par>
                          <p:cTn id="40" fill="hold">
                            <p:stCondLst>
                              <p:cond delay="0"/>
                            </p:stCondLst>
                            <p:childTnLst>
                              <p:par>
                                <p:cTn id="41" presetID="24"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to="" calcmode="lin" valueType="num">
                                      <p:cBhvr>
                                        <p:cTn id="43" dur="1" fill="hold"/>
                                        <p:tgtEl>
                                          <p:spTgt spid="3">
                                            <p:txEl>
                                              <p:pRg st="5" end="5"/>
                                            </p:txEl>
                                          </p:spTgt>
                                        </p:tgtEl>
                                        <p:attrNameLst>
                                          <p:attrName/>
                                        </p:attrNameLst>
                                      </p:cBhvr>
                                    </p:anim>
                                  </p:childTnLst>
                                </p:cTn>
                              </p:par>
                            </p:childTnLst>
                          </p:cTn>
                        </p:par>
                      </p:childTnLst>
                    </p:cTn>
                  </p:par>
                  <p:par>
                    <p:cTn id="44" fill="hold">
                      <p:stCondLst>
                        <p:cond delay="indefinite"/>
                      </p:stCondLst>
                      <p:childTnLst>
                        <p:par>
                          <p:cTn id="45" fill="hold">
                            <p:stCondLst>
                              <p:cond delay="0"/>
                            </p:stCondLst>
                            <p:childTnLst>
                              <p:par>
                                <p:cTn id="46" presetID="24" presetClass="entr" presetSubtype="0" fill="hold" grpId="0" nodeType="click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 to="" calcmode="lin" valueType="num">
                                      <p:cBhvr>
                                        <p:cTn id="48"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a:bodyPr>
          <a:lstStyle/>
          <a:p>
            <a:r>
              <a:rPr lang="es-ES" sz="4800" b="1" i="1" dirty="0" smtClean="0"/>
              <a:t>¿Cuál fue la reacción de María?</a:t>
            </a:r>
            <a:endParaRPr lang="es-ES" sz="4800" b="1" i="1" dirty="0"/>
          </a:p>
        </p:txBody>
      </p:sp>
      <p:sp>
        <p:nvSpPr>
          <p:cNvPr id="3" name="2 Marcador de contenido"/>
          <p:cNvSpPr>
            <a:spLocks noGrp="1"/>
          </p:cNvSpPr>
          <p:nvPr>
            <p:ph idx="1"/>
          </p:nvPr>
        </p:nvSpPr>
        <p:spPr>
          <a:solidFill>
            <a:srgbClr val="00B0F0"/>
          </a:solidFill>
        </p:spPr>
        <p:txBody>
          <a:bodyPr/>
          <a:lstStyle/>
          <a:p>
            <a:pPr algn="ctr"/>
            <a:r>
              <a:rPr lang="es-ES" b="1" dirty="0" smtClean="0">
                <a:solidFill>
                  <a:srgbClr val="C00000"/>
                </a:solidFill>
              </a:rPr>
              <a:t>Lucas 1:29 nos dice que “Ella se turbó por sus palabras, y pensaba qué saludo era ese”.</a:t>
            </a:r>
          </a:p>
          <a:p>
            <a:endParaRPr lang="es-ES" dirty="0" smtClean="0"/>
          </a:p>
          <a:p>
            <a:r>
              <a:rPr lang="es-ES" dirty="0" smtClean="0"/>
              <a:t>Entonces el ángel de dijo: </a:t>
            </a:r>
            <a:r>
              <a:rPr lang="es-ES" b="1" dirty="0" smtClean="0">
                <a:solidFill>
                  <a:srgbClr val="C00000"/>
                </a:solidFill>
              </a:rPr>
              <a:t>“¡No temas, María!</a:t>
            </a:r>
            <a:r>
              <a:rPr lang="es-ES" dirty="0" smtClean="0"/>
              <a:t> Porque has hallado </a:t>
            </a:r>
            <a:r>
              <a:rPr lang="es-ES" b="1" u="sng" dirty="0" smtClean="0">
                <a:solidFill>
                  <a:srgbClr val="C00000"/>
                </a:solidFill>
              </a:rPr>
              <a:t>gracia</a:t>
            </a:r>
            <a:r>
              <a:rPr lang="es-ES" b="1" dirty="0" smtClean="0">
                <a:solidFill>
                  <a:srgbClr val="C00000"/>
                </a:solidFill>
              </a:rPr>
              <a:t> ante Dios.</a:t>
            </a:r>
            <a:r>
              <a:rPr lang="es-ES" dirty="0" smtClean="0"/>
              <a:t> “Ahora </a:t>
            </a:r>
            <a:r>
              <a:rPr lang="es-ES" b="1" dirty="0" smtClean="0">
                <a:solidFill>
                  <a:srgbClr val="C00000"/>
                </a:solidFill>
              </a:rPr>
              <a:t>concebirás</a:t>
            </a:r>
            <a:r>
              <a:rPr lang="es-ES" dirty="0" smtClean="0"/>
              <a:t> en tu seno, darás a </a:t>
            </a:r>
            <a:r>
              <a:rPr lang="es-ES" b="1" dirty="0" smtClean="0">
                <a:solidFill>
                  <a:srgbClr val="C00000"/>
                </a:solidFill>
              </a:rPr>
              <a:t>luz un hijo</a:t>
            </a:r>
            <a:r>
              <a:rPr lang="es-ES" dirty="0" smtClean="0"/>
              <a:t>, y lo llamarás </a:t>
            </a:r>
            <a:r>
              <a:rPr lang="es-ES" b="1" dirty="0" smtClean="0">
                <a:solidFill>
                  <a:srgbClr val="C00000"/>
                </a:solidFill>
              </a:rPr>
              <a:t>Jesús. </a:t>
            </a:r>
            <a:endParaRPr lang="es-ES"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042792" cy="5793507"/>
          </a:xfrm>
          <a:solidFill>
            <a:srgbClr val="0070C0"/>
          </a:solidFill>
        </p:spPr>
        <p:txBody>
          <a:bodyPr>
            <a:normAutofit/>
          </a:bodyPr>
          <a:lstStyle/>
          <a:p>
            <a:endParaRPr lang="es-ES" dirty="0" smtClean="0"/>
          </a:p>
          <a:p>
            <a:pPr algn="ctr"/>
            <a:r>
              <a:rPr lang="es-ES" dirty="0" smtClean="0"/>
              <a:t>“Será grande, y será llamado el </a:t>
            </a:r>
            <a:r>
              <a:rPr lang="es-ES" b="1" dirty="0" smtClean="0">
                <a:solidFill>
                  <a:srgbClr val="FFFF00"/>
                </a:solidFill>
              </a:rPr>
              <a:t>Hijo del Altísimo</a:t>
            </a:r>
            <a:r>
              <a:rPr lang="es-ES" dirty="0" smtClean="0"/>
              <a:t>. </a:t>
            </a:r>
          </a:p>
          <a:p>
            <a:pPr algn="ctr"/>
            <a:r>
              <a:rPr lang="es-ES" dirty="0" smtClean="0"/>
              <a:t>Y el Señor Dios le dará el trono de su padre David. </a:t>
            </a:r>
            <a:r>
              <a:rPr lang="es-ES" b="1" dirty="0" smtClean="0">
                <a:solidFill>
                  <a:srgbClr val="FFFF00"/>
                </a:solidFill>
              </a:rPr>
              <a:t>Reinará sobre la casa de Jacob para siempre</a:t>
            </a:r>
            <a:r>
              <a:rPr lang="es-ES" dirty="0" smtClean="0"/>
              <a:t>, y su reino no tendrá</a:t>
            </a:r>
            <a:r>
              <a:rPr lang="es-ES" b="1" dirty="0" smtClean="0">
                <a:solidFill>
                  <a:srgbClr val="FFFF00"/>
                </a:solidFill>
              </a:rPr>
              <a:t> fin</a:t>
            </a:r>
            <a:r>
              <a:rPr lang="es-ES" dirty="0" smtClean="0"/>
              <a:t>” (Lucas 1:30-33). </a:t>
            </a:r>
            <a:endParaRPr lang="es-ES" dirty="0"/>
          </a:p>
        </p:txBody>
      </p:sp>
      <p:pic>
        <p:nvPicPr>
          <p:cNvPr id="34818" name="Picture 2" descr="http://t1.gstatic.com/images?q=tbn:b0YBrGlJQdBHcM:http://4.bp.blogspot.com/_NxD3nQCosuA/Sbp3XogRHnI/AAAAAAAAAJU/hlyn8zwP_1I/S1600-R/Cristo_Rey_(1).jpg">
            <a:hlinkClick r:id="rId2"/>
          </p:cNvPr>
          <p:cNvPicPr>
            <a:picLocks noChangeAspect="1" noChangeArrowheads="1"/>
          </p:cNvPicPr>
          <p:nvPr/>
        </p:nvPicPr>
        <p:blipFill>
          <a:blip r:embed="rId3" cstate="print"/>
          <a:srcRect/>
          <a:stretch>
            <a:fillRect/>
          </a:stretch>
        </p:blipFill>
        <p:spPr bwMode="auto">
          <a:xfrm>
            <a:off x="5148064" y="476672"/>
            <a:ext cx="3384376" cy="3456384"/>
          </a:xfrm>
          <a:prstGeom prst="rect">
            <a:avLst/>
          </a:prstGeom>
          <a:noFill/>
        </p:spPr>
      </p:pic>
      <p:sp>
        <p:nvSpPr>
          <p:cNvPr id="5" name="4 Rectángulo redondeado"/>
          <p:cNvSpPr/>
          <p:nvPr/>
        </p:nvSpPr>
        <p:spPr>
          <a:xfrm>
            <a:off x="4932040" y="4869160"/>
            <a:ext cx="3888432" cy="1728192"/>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La mujer de la que habla allí, representa a la</a:t>
            </a:r>
            <a:r>
              <a:rPr lang="es-ES" sz="2000" b="1" dirty="0" smtClean="0"/>
              <a:t> iglesia</a:t>
            </a:r>
            <a:r>
              <a:rPr lang="es-ES" dirty="0" smtClean="0"/>
              <a:t>, y su “Descendiente” el </a:t>
            </a:r>
            <a:r>
              <a:rPr lang="es-ES" sz="2000" b="1" dirty="0" smtClean="0"/>
              <a:t>Hijo del Altísimo, nuestro Salvador.</a:t>
            </a:r>
            <a:endParaRPr lang="es-ES" sz="2000" b="1" dirty="0"/>
          </a:p>
        </p:txBody>
      </p:sp>
      <p:sp>
        <p:nvSpPr>
          <p:cNvPr id="6" name="5 Terminador"/>
          <p:cNvSpPr/>
          <p:nvPr/>
        </p:nvSpPr>
        <p:spPr>
          <a:xfrm>
            <a:off x="5148064" y="4077072"/>
            <a:ext cx="3456384" cy="648072"/>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002060"/>
                </a:solidFill>
              </a:rPr>
              <a:t>Este era el cumplimiento de Génesis 3:15.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strVal val="#ppt_w*0.70"/>
                                          </p:val>
                                        </p:tav>
                                        <p:tav tm="100000">
                                          <p:val>
                                            <p:strVal val="#ppt_w"/>
                                          </p:val>
                                        </p:tav>
                                      </p:tavLst>
                                    </p:anim>
                                    <p:anim calcmode="lin" valueType="num">
                                      <p:cBhvr>
                                        <p:cTn id="8" dur="1000" fill="hold"/>
                                        <p:tgtEl>
                                          <p:spTgt spid="3">
                                            <p:bg/>
                                          </p:spTgt>
                                        </p:tgtEl>
                                        <p:attrNameLst>
                                          <p:attrName>ppt_h</p:attrName>
                                        </p:attrNameLst>
                                      </p:cBhvr>
                                      <p:tavLst>
                                        <p:tav tm="0">
                                          <p:val>
                                            <p:strVal val="#ppt_h"/>
                                          </p:val>
                                        </p:tav>
                                        <p:tav tm="100000">
                                          <p:val>
                                            <p:strVal val="#ppt_h"/>
                                          </p:val>
                                        </p:tav>
                                      </p:tavLst>
                                    </p:anim>
                                    <p:animEffect transition="in" filter="fade">
                                      <p:cBhvr>
                                        <p:cTn id="9" dur="10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34818"/>
                                        </p:tgtEl>
                                        <p:attrNameLst>
                                          <p:attrName>style.visibility</p:attrName>
                                        </p:attrNameLst>
                                      </p:cBhvr>
                                      <p:to>
                                        <p:strVal val="visible"/>
                                      </p:to>
                                    </p:set>
                                    <p:anim to="" calcmode="lin" valueType="num">
                                      <p:cBhvr>
                                        <p:cTn id="21" dur="1" fill="hold"/>
                                        <p:tgtEl>
                                          <p:spTgt spid="34818"/>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blinds(horizontal)">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grpId="0" nodeType="click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anim calcmode="lin" valueType="num">
                                      <p:cBhvr>
                                        <p:cTn id="32" dur="2000" fill="hold"/>
                                        <p:tgtEl>
                                          <p:spTgt spid="6"/>
                                        </p:tgtEl>
                                        <p:attrNameLst>
                                          <p:attrName>ppt_w</p:attrName>
                                        </p:attrNameLst>
                                      </p:cBhvr>
                                      <p:tavLst>
                                        <p:tav tm="0" fmla="#ppt_w*sin(2.5*pi*$)">
                                          <p:val>
                                            <p:fltVal val="0"/>
                                          </p:val>
                                        </p:tav>
                                        <p:tav tm="100000">
                                          <p:val>
                                            <p:fltVal val="1"/>
                                          </p:val>
                                        </p:tav>
                                      </p:tavLst>
                                    </p:anim>
                                    <p:anim calcmode="lin" valueType="num">
                                      <p:cBhvr>
                                        <p:cTn id="33"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diamond(in)">
                                      <p:cBhvr>
                                        <p:cTn id="3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B0F0"/>
          </a:solidFill>
        </p:spPr>
        <p:txBody>
          <a:bodyPr>
            <a:normAutofit fontScale="90000"/>
          </a:bodyPr>
          <a:lstStyle/>
          <a:p>
            <a:r>
              <a:rPr lang="es-ES" b="1" dirty="0" smtClean="0"/>
              <a:t>¿María había conservado su castidad?</a:t>
            </a:r>
            <a:endParaRPr lang="es-ES" b="1" dirty="0"/>
          </a:p>
        </p:txBody>
      </p:sp>
      <p:sp>
        <p:nvSpPr>
          <p:cNvPr id="3" name="2 Marcador de contenido"/>
          <p:cNvSpPr>
            <a:spLocks noGrp="1"/>
          </p:cNvSpPr>
          <p:nvPr>
            <p:ph idx="1"/>
          </p:nvPr>
        </p:nvSpPr>
        <p:spPr>
          <a:xfrm>
            <a:off x="457200" y="1600200"/>
            <a:ext cx="4258816" cy="4525963"/>
          </a:xfrm>
          <a:solidFill>
            <a:srgbClr val="FFFF00"/>
          </a:solidFill>
        </p:spPr>
        <p:txBody>
          <a:bodyPr>
            <a:normAutofit fontScale="77500" lnSpcReduction="20000"/>
          </a:bodyPr>
          <a:lstStyle/>
          <a:p>
            <a:r>
              <a:rPr lang="es-ES" sz="3600" b="1" dirty="0" smtClean="0">
                <a:solidFill>
                  <a:srgbClr val="FF0000"/>
                </a:solidFill>
              </a:rPr>
              <a:t>Lucas 1:34.</a:t>
            </a:r>
          </a:p>
          <a:p>
            <a:pPr algn="ctr"/>
            <a:r>
              <a:rPr lang="es-ES" dirty="0" smtClean="0"/>
              <a:t>Entonces María dijo al ángel: “¿Cómo será esto? Porque </a:t>
            </a:r>
            <a:r>
              <a:rPr lang="es-ES" b="1" dirty="0" smtClean="0">
                <a:solidFill>
                  <a:srgbClr val="0070C0"/>
                </a:solidFill>
              </a:rPr>
              <a:t>no conozco varón”</a:t>
            </a:r>
            <a:r>
              <a:rPr lang="es-ES" dirty="0" smtClean="0"/>
              <a:t>. Note que ella tenía novio.</a:t>
            </a:r>
          </a:p>
          <a:p>
            <a:endParaRPr lang="es-ES" dirty="0" smtClean="0"/>
          </a:p>
          <a:p>
            <a:pPr algn="ctr"/>
            <a:r>
              <a:rPr lang="es-ES" dirty="0" smtClean="0"/>
              <a:t>El ángel respondió: “El </a:t>
            </a:r>
            <a:r>
              <a:rPr lang="es-ES" b="1" dirty="0" smtClean="0">
                <a:solidFill>
                  <a:srgbClr val="0070C0"/>
                </a:solidFill>
              </a:rPr>
              <a:t>Espíritu Santo vendrá sobre ti,</a:t>
            </a:r>
            <a:r>
              <a:rPr lang="es-ES" dirty="0" smtClean="0"/>
              <a:t> y </a:t>
            </a:r>
            <a:r>
              <a:rPr lang="es-ES" b="1" dirty="0" smtClean="0">
                <a:solidFill>
                  <a:srgbClr val="0070C0"/>
                </a:solidFill>
              </a:rPr>
              <a:t>el poder del Altísimo te cubrirá con su sombra</a:t>
            </a:r>
            <a:r>
              <a:rPr lang="es-ES" dirty="0" smtClean="0"/>
              <a:t>. Por eso, el que ha de nacer será llamado Santo, el Hijo de Dios (vers. 35).</a:t>
            </a:r>
            <a:endParaRPr lang="es-ES" dirty="0"/>
          </a:p>
        </p:txBody>
      </p:sp>
      <p:pic>
        <p:nvPicPr>
          <p:cNvPr id="4" name="Picture 2" descr="C:\Users\HUMBERTO\Pictures\JOSÈ, ESPOSO DE MARÌA\YUIGRACAA2C1MWCARY4CINCABH0DNXCAFG85V4CA0A8WZKCA6NMZ9KCAOFWYDYCAJGNHQICAOBXY9RCAORSW5UCAA25CGCCA5U4H1CCAETZO32CA2YU0VZCAXBEB7HCAG1F4O7CA2NQRZTCAXUY9MD.jpg"/>
          <p:cNvPicPr>
            <a:picLocks noChangeAspect="1" noChangeArrowheads="1"/>
          </p:cNvPicPr>
          <p:nvPr/>
        </p:nvPicPr>
        <p:blipFill>
          <a:blip r:embed="rId2" cstate="print"/>
          <a:srcRect/>
          <a:stretch>
            <a:fillRect/>
          </a:stretch>
        </p:blipFill>
        <p:spPr bwMode="auto">
          <a:xfrm>
            <a:off x="5796136" y="1772816"/>
            <a:ext cx="2448272" cy="1656184"/>
          </a:xfrm>
          <a:prstGeom prst="rect">
            <a:avLst/>
          </a:prstGeom>
          <a:noFill/>
        </p:spPr>
      </p:pic>
      <p:pic>
        <p:nvPicPr>
          <p:cNvPr id="33793" name="Picture 1" descr="C:\Users\HUMBERTO\Pictures\JOSÈ, ESPOSO DE MARÌA\B6QEVVCA29UVQNCA18V6F6CANX9ASJCA0LY08PCAJVLTDUCAD02NCGCAZ0JXS8CA53LQ2XCA2680PICAJTJLGZCAVX829JCA9LQU9RCASOYVWMCAFRITPQCATDUI72CAZ7H29YCAVCKIDRCAZ0AM1B.jpg"/>
          <p:cNvPicPr>
            <a:picLocks noChangeAspect="1" noChangeArrowheads="1"/>
          </p:cNvPicPr>
          <p:nvPr/>
        </p:nvPicPr>
        <p:blipFill>
          <a:blip r:embed="rId3" cstate="print"/>
          <a:srcRect/>
          <a:stretch>
            <a:fillRect/>
          </a:stretch>
        </p:blipFill>
        <p:spPr bwMode="auto">
          <a:xfrm>
            <a:off x="5364088" y="3789040"/>
            <a:ext cx="3240360"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1" nodeType="clickEffect">
                                  <p:stCondLst>
                                    <p:cond delay="0"/>
                                  </p:stCondLst>
                                  <p:iterate type="lt">
                                    <p:tmPct val="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to="" calcmode="lin" valueType="num">
                                      <p:cBhvr>
                                        <p:cTn id="21" dur="1" fill="hold"/>
                                        <p:tgtEl>
                                          <p:spTgt spid="4"/>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3">
                                            <p:bg/>
                                          </p:spTgt>
                                        </p:tgtEl>
                                        <p:attrNameLst>
                                          <p:attrName>style.visibility</p:attrName>
                                        </p:attrNameLst>
                                      </p:cBhvr>
                                      <p:to>
                                        <p:strVal val="visible"/>
                                      </p:to>
                                    </p:set>
                                    <p:anim to="" calcmode="lin" valueType="num">
                                      <p:cBhvr>
                                        <p:cTn id="26" dur="1" fill="hold"/>
                                        <p:tgtEl>
                                          <p:spTgt spid="3">
                                            <p:bg/>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to="" calcmode="lin" valueType="num">
                                      <p:cBhvr>
                                        <p:cTn id="31" dur="1" fill="hold"/>
                                        <p:tgtEl>
                                          <p:spTgt spid="3">
                                            <p:txEl>
                                              <p:pRg st="0" end="0"/>
                                            </p:txEl>
                                          </p:spTgt>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grpId="0" nodeType="clickEffect">
                                  <p:stCondLst>
                                    <p:cond delay="0"/>
                                  </p:stCondLst>
                                  <p:childTnLst>
                                    <p:set>
                                      <p:cBhvr>
                                        <p:cTn id="35" dur="1" fill="hold">
                                          <p:stCondLst>
                                            <p:cond delay="0"/>
                                          </p:stCondLst>
                                        </p:cTn>
                                        <p:tgtEl>
                                          <p:spTgt spid="3">
                                            <p:txEl>
                                              <p:pRg st="1" end="1"/>
                                            </p:txEl>
                                          </p:spTgt>
                                        </p:tgtEl>
                                        <p:attrNameLst>
                                          <p:attrName>style.visibility</p:attrName>
                                        </p:attrNameLst>
                                      </p:cBhvr>
                                      <p:to>
                                        <p:strVal val="visible"/>
                                      </p:to>
                                    </p:set>
                                    <p:anim to="" calcmode="lin" valueType="num">
                                      <p:cBhvr>
                                        <p:cTn id="36" dur="1" fill="hold"/>
                                        <p:tgtEl>
                                          <p:spTgt spid="3">
                                            <p:txEl>
                                              <p:pRg st="1" end="1"/>
                                            </p:txEl>
                                          </p:spTgt>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33793"/>
                                        </p:tgtEl>
                                        <p:attrNameLst>
                                          <p:attrName>style.visibility</p:attrName>
                                        </p:attrNameLst>
                                      </p:cBhvr>
                                      <p:to>
                                        <p:strVal val="visible"/>
                                      </p:to>
                                    </p:set>
                                    <p:anim to="" calcmode="lin" valueType="num">
                                      <p:cBhvr>
                                        <p:cTn id="41" dur="1" fill="hold"/>
                                        <p:tgtEl>
                                          <p:spTgt spid="33793"/>
                                        </p:tgtEl>
                                        <p:attrNameLst>
                                          <p:attrName/>
                                        </p:attrNameLst>
                                      </p:cBhvr>
                                    </p:anim>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 to="" calcmode="lin" valueType="num">
                                      <p:cBhvr>
                                        <p:cTn id="46"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0000"/>
          </a:solidFill>
        </p:spPr>
        <p:txBody>
          <a:bodyPr>
            <a:normAutofit fontScale="90000"/>
          </a:bodyPr>
          <a:lstStyle/>
          <a:p>
            <a:r>
              <a:rPr lang="es-ES" b="1" i="1" dirty="0" smtClean="0"/>
              <a:t>¿Cuál fue la respuesta de María al llamado de Dios?</a:t>
            </a:r>
            <a:endParaRPr lang="es-ES" b="1" i="1" dirty="0"/>
          </a:p>
        </p:txBody>
      </p:sp>
      <p:sp>
        <p:nvSpPr>
          <p:cNvPr id="3" name="2 Marcador de contenido"/>
          <p:cNvSpPr>
            <a:spLocks noGrp="1"/>
          </p:cNvSpPr>
          <p:nvPr>
            <p:ph idx="1"/>
          </p:nvPr>
        </p:nvSpPr>
        <p:spPr>
          <a:xfrm>
            <a:off x="457200" y="1600200"/>
            <a:ext cx="4690864" cy="4925144"/>
          </a:xfrm>
          <a:solidFill>
            <a:srgbClr val="00B0F0"/>
          </a:solidFill>
        </p:spPr>
        <p:txBody>
          <a:bodyPr>
            <a:normAutofit/>
          </a:bodyPr>
          <a:lstStyle/>
          <a:p>
            <a:endParaRPr lang="es-ES" dirty="0" smtClean="0"/>
          </a:p>
          <a:p>
            <a:pPr algn="ctr"/>
            <a:r>
              <a:rPr lang="es-ES" dirty="0" smtClean="0"/>
              <a:t>Entonces María respondió: “Yo soy la </a:t>
            </a:r>
            <a:r>
              <a:rPr lang="es-ES" b="1" dirty="0" smtClean="0">
                <a:solidFill>
                  <a:srgbClr val="FFFF00"/>
                </a:solidFill>
              </a:rPr>
              <a:t>sierva del Señor</a:t>
            </a:r>
            <a:r>
              <a:rPr lang="es-ES" dirty="0" smtClean="0"/>
              <a:t>. Hágase en mí </a:t>
            </a:r>
            <a:r>
              <a:rPr lang="es-ES" b="1" dirty="0" smtClean="0">
                <a:solidFill>
                  <a:srgbClr val="FFFF00"/>
                </a:solidFill>
              </a:rPr>
              <a:t>conforme a tu palabra”</a:t>
            </a:r>
            <a:r>
              <a:rPr lang="es-ES" dirty="0" smtClean="0"/>
              <a:t>. Y el ángel se fue (vers.38). </a:t>
            </a:r>
          </a:p>
        </p:txBody>
      </p:sp>
      <p:pic>
        <p:nvPicPr>
          <p:cNvPr id="32770" name="Picture 2" descr="maria3 jpg">
            <a:hlinkClick r:id="rId2"/>
          </p:cNvPr>
          <p:cNvPicPr>
            <a:picLocks noChangeAspect="1" noChangeArrowheads="1"/>
          </p:cNvPicPr>
          <p:nvPr/>
        </p:nvPicPr>
        <p:blipFill>
          <a:blip r:embed="rId3" cstate="print"/>
          <a:srcRect/>
          <a:stretch>
            <a:fillRect/>
          </a:stretch>
        </p:blipFill>
        <p:spPr bwMode="auto">
          <a:xfrm>
            <a:off x="5436096" y="1700808"/>
            <a:ext cx="3096344" cy="2808312"/>
          </a:xfrm>
          <a:prstGeom prst="rect">
            <a:avLst/>
          </a:prstGeom>
          <a:noFill/>
        </p:spPr>
      </p:pic>
      <p:sp>
        <p:nvSpPr>
          <p:cNvPr id="5" name="4 Terminador"/>
          <p:cNvSpPr/>
          <p:nvPr/>
        </p:nvSpPr>
        <p:spPr>
          <a:xfrm>
            <a:off x="5364088" y="4653136"/>
            <a:ext cx="3384376" cy="187220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Note la </a:t>
            </a:r>
            <a:r>
              <a:rPr lang="es-ES" b="1" dirty="0" smtClean="0"/>
              <a:t>sumisión de María a la voluntad de Dios</a:t>
            </a:r>
            <a:r>
              <a:rPr lang="es-ES" dirty="0" smtClean="0"/>
              <a:t>, </a:t>
            </a:r>
            <a:r>
              <a:rPr lang="es-ES" b="1" dirty="0" smtClean="0">
                <a:solidFill>
                  <a:srgbClr val="FF0000"/>
                </a:solidFill>
              </a:rPr>
              <a:t>¿Porqué actuaba así?</a:t>
            </a:r>
            <a:r>
              <a:rPr lang="es-ES" dirty="0" smtClean="0"/>
              <a:t> </a:t>
            </a:r>
          </a:p>
          <a:p>
            <a:pPr algn="ctr"/>
            <a:r>
              <a:rPr lang="es-ES" dirty="0" smtClean="0"/>
              <a:t>Porque ella se había propuesto a hacer </a:t>
            </a:r>
            <a:r>
              <a:rPr lang="es-ES" sz="2000" b="1" dirty="0" smtClean="0">
                <a:solidFill>
                  <a:srgbClr val="002060"/>
                </a:solidFill>
              </a:rPr>
              <a:t>“todo lo que Dios dijera”.</a:t>
            </a:r>
            <a:endParaRPr lang="es-ES" b="1"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32770"/>
                                        </p:tgtEl>
                                        <p:attrNameLst>
                                          <p:attrName>style.visibility</p:attrName>
                                        </p:attrNameLst>
                                      </p:cBhvr>
                                      <p:to>
                                        <p:strVal val="visible"/>
                                      </p:to>
                                    </p:set>
                                    <p:anim to="" calcmode="lin" valueType="num">
                                      <p:cBhvr>
                                        <p:cTn id="13" dur="1" fill="hold"/>
                                        <p:tgtEl>
                                          <p:spTgt spid="32770"/>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3">
                                            <p:bg/>
                                          </p:spTgt>
                                        </p:tgtEl>
                                        <p:attrNameLst>
                                          <p:attrName>style.visibility</p:attrName>
                                        </p:attrNameLst>
                                      </p:cBhvr>
                                      <p:to>
                                        <p:strVal val="visible"/>
                                      </p:to>
                                    </p:set>
                                    <p:animEffect transition="in" filter="blinds(horizontal)">
                                      <p:cBhvr>
                                        <p:cTn id="18" dur="500"/>
                                        <p:tgtEl>
                                          <p:spTgt spid="3">
                                            <p:bg/>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blinds(horizontal)">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 to="" calcmode="lin" valueType="num">
                                      <p:cBhvr>
                                        <p:cTn id="28" dur="1" fill="hold"/>
                                        <p:tgtEl>
                                          <p:spTgt spid="5">
                                            <p:txEl>
                                              <p:pRg st="0" end="0"/>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5">
                                            <p:txEl>
                                              <p:pRg st="1" end="1"/>
                                            </p:txEl>
                                          </p:spTgt>
                                        </p:tgtEl>
                                        <p:attrNameLst>
                                          <p:attrName>style.visibility</p:attrName>
                                        </p:attrNameLst>
                                      </p:cBhvr>
                                      <p:to>
                                        <p:strVal val="visible"/>
                                      </p:to>
                                    </p:set>
                                    <p:anim to="" calcmode="lin" valueType="num">
                                      <p:cBhvr>
                                        <p:cTn id="33" dur="1" fill="hold"/>
                                        <p:tgtEl>
                                          <p:spTgt spid="5">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smtClean="0">
                <a:solidFill>
                  <a:srgbClr val="FF0000"/>
                </a:solidFill>
                <a:latin typeface="Algerian" pitchFamily="82" charset="0"/>
              </a:rPr>
              <a:t>¿Què sucedió cuando María aceptó el llamado de Dios?</a:t>
            </a:r>
            <a:endParaRPr lang="es-ES" dirty="0">
              <a:solidFill>
                <a:srgbClr val="FF0000"/>
              </a:solidFill>
              <a:latin typeface="Algerian" pitchFamily="82" charset="0"/>
            </a:endParaRPr>
          </a:p>
        </p:txBody>
      </p:sp>
      <p:sp>
        <p:nvSpPr>
          <p:cNvPr id="3" name="2 Marcador de contenido"/>
          <p:cNvSpPr>
            <a:spLocks noGrp="1"/>
          </p:cNvSpPr>
          <p:nvPr>
            <p:ph idx="1"/>
          </p:nvPr>
        </p:nvSpPr>
        <p:spPr>
          <a:xfrm>
            <a:off x="457200" y="1600200"/>
            <a:ext cx="5050904" cy="4853136"/>
          </a:xfrm>
        </p:spPr>
        <p:txBody>
          <a:bodyPr>
            <a:normAutofit fontScale="92500" lnSpcReduction="20000"/>
          </a:bodyPr>
          <a:lstStyle/>
          <a:p>
            <a:pPr algn="ctr"/>
            <a:r>
              <a:rPr lang="es-ES" dirty="0" smtClean="0"/>
              <a:t>Inmediatamente el Espíritu Santo entro en acción haciendo que María </a:t>
            </a:r>
            <a:r>
              <a:rPr lang="es-ES" b="1" dirty="0" smtClean="0">
                <a:solidFill>
                  <a:srgbClr val="0070C0"/>
                </a:solidFill>
              </a:rPr>
              <a:t>concibiera por el poder de Dios. </a:t>
            </a:r>
          </a:p>
          <a:p>
            <a:endParaRPr lang="es-ES" dirty="0" smtClean="0"/>
          </a:p>
          <a:p>
            <a:pPr algn="ctr"/>
            <a:r>
              <a:rPr lang="es-ES" dirty="0" smtClean="0"/>
              <a:t>Sin romper su </a:t>
            </a:r>
            <a:r>
              <a:rPr lang="es-ES" b="1" dirty="0" smtClean="0">
                <a:solidFill>
                  <a:srgbClr val="0070C0"/>
                </a:solidFill>
              </a:rPr>
              <a:t>virginidad</a:t>
            </a:r>
            <a:r>
              <a:rPr lang="es-ES" dirty="0" smtClean="0"/>
              <a:t>, el feto comenzó a formarse dentro de su vientre, </a:t>
            </a:r>
            <a:r>
              <a:rPr lang="es-ES" b="1" dirty="0" smtClean="0">
                <a:solidFill>
                  <a:srgbClr val="FF0000"/>
                </a:solidFill>
              </a:rPr>
              <a:t>¿Cómo lo hizo?</a:t>
            </a:r>
            <a:r>
              <a:rPr lang="es-ES" dirty="0" smtClean="0"/>
              <a:t> Yo no se, solo se que sucedió, simplemente porque Dios lo había </a:t>
            </a:r>
            <a:r>
              <a:rPr lang="es-ES" b="1" dirty="0" smtClean="0">
                <a:solidFill>
                  <a:srgbClr val="0070C0"/>
                </a:solidFill>
              </a:rPr>
              <a:t>dicho. </a:t>
            </a:r>
          </a:p>
          <a:p>
            <a:endParaRPr lang="es-ES" dirty="0" smtClean="0"/>
          </a:p>
        </p:txBody>
      </p:sp>
      <p:pic>
        <p:nvPicPr>
          <p:cNvPr id="1026" name="Picture 2" descr="C:\Users\HUMBERTO\Pictures\JOSÈ, ESPOSO DE MARÌA\B6QEVVCA29UVQNCA18V6F6CANX9ASJCA0LY08PCAJVLTDUCAD02NCGCAZ0JXS8CA53LQ2XCA2680PICAJTJLGZCAVX829JCA9LQU9RCASOYVWMCAFRITPQCATDUI72CAZ7H29YCAVCKIDRCAZ0AM1B.jpg"/>
          <p:cNvPicPr>
            <a:picLocks noChangeAspect="1" noChangeArrowheads="1"/>
          </p:cNvPicPr>
          <p:nvPr/>
        </p:nvPicPr>
        <p:blipFill>
          <a:blip r:embed="rId2" cstate="print"/>
          <a:srcRect/>
          <a:stretch>
            <a:fillRect/>
          </a:stretch>
        </p:blipFill>
        <p:spPr bwMode="auto">
          <a:xfrm>
            <a:off x="5796136" y="1556792"/>
            <a:ext cx="3024336" cy="46085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3970784" cy="5577483"/>
          </a:xfrm>
        </p:spPr>
        <p:txBody>
          <a:bodyPr>
            <a:normAutofit/>
          </a:bodyPr>
          <a:lstStyle/>
          <a:p>
            <a:pPr algn="ctr"/>
            <a:endParaRPr lang="es-ES" dirty="0" smtClean="0"/>
          </a:p>
          <a:p>
            <a:pPr algn="ctr"/>
            <a:endParaRPr lang="es-ES" dirty="0" smtClean="0"/>
          </a:p>
          <a:p>
            <a:pPr algn="ctr">
              <a:buNone/>
            </a:pPr>
            <a:r>
              <a:rPr lang="es-ES" dirty="0" smtClean="0"/>
              <a:t>    Note que esto sucedió, no porque en María existiera algún poder especial que la hiciera </a:t>
            </a:r>
            <a:r>
              <a:rPr lang="es-ES" b="1" dirty="0" smtClean="0">
                <a:solidFill>
                  <a:srgbClr val="FFFF00"/>
                </a:solidFill>
              </a:rPr>
              <a:t>digna</a:t>
            </a:r>
            <a:r>
              <a:rPr lang="es-ES" dirty="0" smtClean="0"/>
              <a:t>, sino por la </a:t>
            </a:r>
            <a:r>
              <a:rPr lang="es-ES" b="1" dirty="0" smtClean="0">
                <a:solidFill>
                  <a:srgbClr val="FFFF00"/>
                </a:solidFill>
              </a:rPr>
              <a:t>gracia</a:t>
            </a:r>
            <a:r>
              <a:rPr lang="es-ES" dirty="0" smtClean="0"/>
              <a:t> y el </a:t>
            </a:r>
            <a:r>
              <a:rPr lang="es-ES" b="1" dirty="0" smtClean="0">
                <a:solidFill>
                  <a:srgbClr val="FFFF00"/>
                </a:solidFill>
              </a:rPr>
              <a:t>poder</a:t>
            </a:r>
            <a:r>
              <a:rPr lang="es-ES" dirty="0" smtClean="0"/>
              <a:t> de Dios.  </a:t>
            </a:r>
            <a:endParaRPr lang="es-ES" dirty="0"/>
          </a:p>
        </p:txBody>
      </p:sp>
      <p:pic>
        <p:nvPicPr>
          <p:cNvPr id="4" name="Picture 2" descr="C:\Users\HUMBERTO\Pictures\JOSÈ, ESPOSO DE MARÌA\YUIGRACAA2C1MWCARY4CINCABH0DNXCAFG85V4CA0A8WZKCA6NMZ9KCAOFWYDYCAJGNHQICAOBXY9RCAORSW5UCAA25CGCCA5U4H1CCAETZO32CA2YU0VZCAXBEB7HCAG1F4O7CA2NQRZTCAXUY9MD.jpg"/>
          <p:cNvPicPr>
            <a:picLocks noChangeAspect="1" noChangeArrowheads="1"/>
          </p:cNvPicPr>
          <p:nvPr/>
        </p:nvPicPr>
        <p:blipFill>
          <a:blip r:embed="rId2" cstate="print"/>
          <a:srcRect/>
          <a:stretch>
            <a:fillRect/>
          </a:stretch>
        </p:blipFill>
        <p:spPr bwMode="auto">
          <a:xfrm>
            <a:off x="5220072" y="1844824"/>
            <a:ext cx="3528392" cy="3672408"/>
          </a:xfrm>
          <a:prstGeom prst="rect">
            <a:avLst/>
          </a:prstGeom>
          <a:noFill/>
        </p:spPr>
      </p:pic>
      <p:sp>
        <p:nvSpPr>
          <p:cNvPr id="5" name="4 Terminador"/>
          <p:cNvSpPr/>
          <p:nvPr/>
        </p:nvSpPr>
        <p:spPr>
          <a:xfrm>
            <a:off x="467544" y="260648"/>
            <a:ext cx="8352928" cy="1008112"/>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3200" b="1" dirty="0" smtClean="0">
                <a:latin typeface="Arial Black" pitchFamily="34" charset="0"/>
                <a:cs typeface="Arabic Typesetting" pitchFamily="66" charset="-78"/>
              </a:rPr>
              <a:t>¿Sería que María tenía algún poder especial?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smtClean="0">
                <a:latin typeface="Algerian" pitchFamily="82" charset="0"/>
              </a:rPr>
              <a:t>Entonces: ¿Què fue lo que hizo María?</a:t>
            </a:r>
            <a:endParaRPr lang="es-ES" dirty="0">
              <a:latin typeface="Algerian" pitchFamily="82" charset="0"/>
            </a:endParaRPr>
          </a:p>
        </p:txBody>
      </p:sp>
      <p:sp>
        <p:nvSpPr>
          <p:cNvPr id="3" name="2 Marcador de contenido"/>
          <p:cNvSpPr>
            <a:spLocks noGrp="1"/>
          </p:cNvSpPr>
          <p:nvPr>
            <p:ph idx="1"/>
          </p:nvPr>
        </p:nvSpPr>
        <p:spPr>
          <a:solidFill>
            <a:schemeClr val="accent2">
              <a:lumMod val="20000"/>
              <a:lumOff val="80000"/>
            </a:schemeClr>
          </a:solidFill>
        </p:spPr>
        <p:txBody>
          <a:bodyPr/>
          <a:lstStyle/>
          <a:p>
            <a:endParaRPr lang="es-ES" dirty="0" smtClean="0"/>
          </a:p>
          <a:p>
            <a:pPr algn="ctr"/>
            <a:r>
              <a:rPr lang="es-ES" dirty="0" smtClean="0"/>
              <a:t>Simplemente, María permitió que Dios la </a:t>
            </a:r>
            <a:r>
              <a:rPr lang="es-ES" b="1" dirty="0" smtClean="0">
                <a:solidFill>
                  <a:srgbClr val="FF0000"/>
                </a:solidFill>
              </a:rPr>
              <a:t>utilizara</a:t>
            </a:r>
            <a:r>
              <a:rPr lang="es-ES" dirty="0" smtClean="0"/>
              <a:t>, si María no hubiera estado dispuesta ha hacer </a:t>
            </a:r>
            <a:r>
              <a:rPr lang="es-ES" b="1" dirty="0" smtClean="0">
                <a:solidFill>
                  <a:srgbClr val="FF0000"/>
                </a:solidFill>
              </a:rPr>
              <a:t>“Todo lo que Dios decía”</a:t>
            </a:r>
            <a:r>
              <a:rPr lang="es-ES" dirty="0" smtClean="0"/>
              <a:t>, Dios hubiera buscado </a:t>
            </a:r>
            <a:r>
              <a:rPr lang="es-ES" b="1" dirty="0" smtClean="0">
                <a:solidFill>
                  <a:srgbClr val="FF0000"/>
                </a:solidFill>
              </a:rPr>
              <a:t>otra mujer</a:t>
            </a:r>
            <a:r>
              <a:rPr lang="es-ES" dirty="0" smtClean="0"/>
              <a:t>, y el plan de salvación</a:t>
            </a:r>
            <a:r>
              <a:rPr lang="es-ES" b="1" dirty="0" smtClean="0">
                <a:solidFill>
                  <a:srgbClr val="FF0000"/>
                </a:solidFill>
              </a:rPr>
              <a:t> siempre </a:t>
            </a:r>
            <a:r>
              <a:rPr lang="es-ES" dirty="0" smtClean="0"/>
              <a:t>se habría</a:t>
            </a:r>
            <a:r>
              <a:rPr lang="es-ES" b="1" dirty="0" smtClean="0">
                <a:solidFill>
                  <a:srgbClr val="FF0000"/>
                </a:solidFill>
              </a:rPr>
              <a:t> cumplido.  </a:t>
            </a:r>
            <a:endParaRPr lang="es-ES"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1000" fill="hold"/>
                                        <p:tgtEl>
                                          <p:spTgt spid="3">
                                            <p:bg/>
                                          </p:spTgt>
                                        </p:tgtEl>
                                        <p:attrNameLst>
                                          <p:attrName>ppt_w</p:attrName>
                                        </p:attrNameLst>
                                      </p:cBhvr>
                                      <p:tavLst>
                                        <p:tav tm="0">
                                          <p:val>
                                            <p:strVal val="#ppt_w*0.70"/>
                                          </p:val>
                                        </p:tav>
                                        <p:tav tm="100000">
                                          <p:val>
                                            <p:strVal val="#ppt_w"/>
                                          </p:val>
                                        </p:tav>
                                      </p:tavLst>
                                    </p:anim>
                                    <p:anim calcmode="lin" valueType="num">
                                      <p:cBhvr>
                                        <p:cTn id="13" dur="1000" fill="hold"/>
                                        <p:tgtEl>
                                          <p:spTgt spid="3">
                                            <p:bg/>
                                          </p:spTgt>
                                        </p:tgtEl>
                                        <p:attrNameLst>
                                          <p:attrName>ppt_h</p:attrName>
                                        </p:attrNameLst>
                                      </p:cBhvr>
                                      <p:tavLst>
                                        <p:tav tm="0">
                                          <p:val>
                                            <p:strVal val="#ppt_h"/>
                                          </p:val>
                                        </p:tav>
                                        <p:tav tm="100000">
                                          <p:val>
                                            <p:strVal val="#ppt_h"/>
                                          </p:val>
                                        </p:tav>
                                      </p:tavLst>
                                    </p:anim>
                                    <p:animEffect transition="in" filter="fade">
                                      <p:cBhvr>
                                        <p:cTn id="14" dur="1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18856" cy="5649491"/>
          </a:xfrm>
          <a:solidFill>
            <a:srgbClr val="92D050"/>
          </a:solidFill>
        </p:spPr>
        <p:txBody>
          <a:bodyPr>
            <a:normAutofit fontScale="92500" lnSpcReduction="20000"/>
          </a:bodyPr>
          <a:lstStyle/>
          <a:p>
            <a:pPr algn="ctr"/>
            <a:endParaRPr lang="es-ES" dirty="0" smtClean="0"/>
          </a:p>
          <a:p>
            <a:pPr algn="ctr"/>
            <a:r>
              <a:rPr lang="es-ES" dirty="0" smtClean="0"/>
              <a:t>La palabra “gracia”, “favor”. Aparece por primer vez en la Biblia en (Génesis 6:8). Pero Noé halló “gracia "ante los ojos del Eterno. </a:t>
            </a:r>
          </a:p>
          <a:p>
            <a:endParaRPr lang="es-ES" dirty="0" smtClean="0"/>
          </a:p>
          <a:p>
            <a:pPr algn="ctr"/>
            <a:r>
              <a:rPr lang="es-ES" dirty="0" smtClean="0"/>
              <a:t>Dios se </a:t>
            </a:r>
            <a:r>
              <a:rPr lang="es-ES" b="1" dirty="0" smtClean="0">
                <a:solidFill>
                  <a:srgbClr val="FF0000"/>
                </a:solidFill>
              </a:rPr>
              <a:t>complació</a:t>
            </a:r>
            <a:r>
              <a:rPr lang="es-ES" dirty="0" smtClean="0"/>
              <a:t> por haber hallado en María a una mujer que se </a:t>
            </a:r>
            <a:r>
              <a:rPr lang="es-ES" b="1" dirty="0" smtClean="0">
                <a:solidFill>
                  <a:srgbClr val="FF0000"/>
                </a:solidFill>
              </a:rPr>
              <a:t>aproximaba tanto al ideal divino. </a:t>
            </a:r>
          </a:p>
          <a:p>
            <a:endParaRPr lang="es-ES" dirty="0"/>
          </a:p>
        </p:txBody>
      </p:sp>
      <p:pic>
        <p:nvPicPr>
          <p:cNvPr id="54273" name="Picture 1" descr="C:\Users\HUMBERTO\Pictures\Bíblicas\A66P84CASVSRYLCA8R64U5CAAAKH3WCA5VECQ0CA0CJQJYCAZAZ8E6CAUOXU6BCANTHJ3RCA23KETLCASC6CIXCACALHVVCAN8SZ3CCAOYXUSDCALYG8C5CA4NBZ5MCAQLNRYTCA2FG8NYCAQF969K.jpg"/>
          <p:cNvPicPr>
            <a:picLocks noChangeAspect="1" noChangeArrowheads="1"/>
          </p:cNvPicPr>
          <p:nvPr/>
        </p:nvPicPr>
        <p:blipFill>
          <a:blip r:embed="rId2" cstate="print"/>
          <a:srcRect/>
          <a:stretch>
            <a:fillRect/>
          </a:stretch>
        </p:blipFill>
        <p:spPr bwMode="auto">
          <a:xfrm>
            <a:off x="5364088" y="188640"/>
            <a:ext cx="3168352" cy="2448272"/>
          </a:xfrm>
          <a:prstGeom prst="rect">
            <a:avLst/>
          </a:prstGeom>
          <a:noFill/>
        </p:spPr>
      </p:pic>
      <p:pic>
        <p:nvPicPr>
          <p:cNvPr id="5" name="Picture 2" descr="C:\Users\HUMBERTO\Pictures\JOSÈ, ESPOSO DE MARÌA\YUIGRACAA2C1MWCARY4CINCABH0DNXCAFG85V4CA0A8WZKCA6NMZ9KCAOFWYDYCAJGNHQICAOBXY9RCAORSW5UCAA25CGCCA5U4H1CCAETZO32CA2YU0VZCAXBEB7HCAG1F4O7CA2NQRZTCAXUY9MD.jpg"/>
          <p:cNvPicPr>
            <a:picLocks noChangeAspect="1" noChangeArrowheads="1"/>
          </p:cNvPicPr>
          <p:nvPr/>
        </p:nvPicPr>
        <p:blipFill>
          <a:blip r:embed="rId3" cstate="print"/>
          <a:srcRect/>
          <a:stretch>
            <a:fillRect/>
          </a:stretch>
        </p:blipFill>
        <p:spPr bwMode="auto">
          <a:xfrm>
            <a:off x="5292080" y="2924944"/>
            <a:ext cx="3312368" cy="2376264"/>
          </a:xfrm>
          <a:prstGeom prst="rect">
            <a:avLst/>
          </a:prstGeom>
          <a:noFill/>
        </p:spPr>
      </p:pic>
      <p:sp>
        <p:nvSpPr>
          <p:cNvPr id="6" name="5 Terminador"/>
          <p:cNvSpPr/>
          <p:nvPr/>
        </p:nvSpPr>
        <p:spPr>
          <a:xfrm>
            <a:off x="5148064" y="5445224"/>
            <a:ext cx="3600400" cy="1152128"/>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FFFF00"/>
                </a:solidFill>
              </a:rPr>
              <a:t>Ciertamente que María fue privilegiada por Dios al ser escogida para ser la madre de Jesús, el  “Descendiente”.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4273"/>
                                        </p:tgtEl>
                                        <p:attrNameLst>
                                          <p:attrName>style.visibility</p:attrName>
                                        </p:attrNameLst>
                                      </p:cBhvr>
                                      <p:to>
                                        <p:strVal val="visible"/>
                                      </p:to>
                                    </p:set>
                                    <p:anim calcmode="lin" valueType="num">
                                      <p:cBhvr additive="base">
                                        <p:cTn id="7" dur="500" fill="hold"/>
                                        <p:tgtEl>
                                          <p:spTgt spid="54273"/>
                                        </p:tgtEl>
                                        <p:attrNameLst>
                                          <p:attrName>ppt_x</p:attrName>
                                        </p:attrNameLst>
                                      </p:cBhvr>
                                      <p:tavLst>
                                        <p:tav tm="0">
                                          <p:val>
                                            <p:strVal val="#ppt_x"/>
                                          </p:val>
                                        </p:tav>
                                        <p:tav tm="100000">
                                          <p:val>
                                            <p:strVal val="#ppt_x"/>
                                          </p:val>
                                        </p:tav>
                                      </p:tavLst>
                                    </p:anim>
                                    <p:anim calcmode="lin" valueType="num">
                                      <p:cBhvr additive="base">
                                        <p:cTn id="8" dur="500" fill="hold"/>
                                        <p:tgtEl>
                                          <p:spTgt spid="5427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to="" calcmode="lin" valueType="num">
                                      <p:cBhvr>
                                        <p:cTn id="13" dur="1" fill="hold"/>
                                        <p:tgtEl>
                                          <p:spTgt spid="3">
                                            <p:bg/>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to="" calcmode="lin" valueType="num">
                                      <p:cBhvr>
                                        <p:cTn id="18" dur="1" fill="hold"/>
                                        <p:tgtEl>
                                          <p:spTgt spid="3">
                                            <p:txEl>
                                              <p:pRg st="1" end="1"/>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to="" calcmode="lin" valueType="num">
                                      <p:cBhvr>
                                        <p:cTn id="23" dur="1" fill="hold"/>
                                        <p:tgtEl>
                                          <p:spTgt spid="5"/>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diamond(in)">
                                      <p:cBhvr>
                                        <p:cTn id="28" dur="20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blinds(horizontal)">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HUMBERTO\Pictures\Bíblicas\W032.JPG"/>
          <p:cNvPicPr>
            <a:picLocks noChangeAspect="1" noChangeArrowheads="1"/>
          </p:cNvPicPr>
          <p:nvPr/>
        </p:nvPicPr>
        <p:blipFill>
          <a:blip r:embed="rId2" cstate="print"/>
          <a:srcRect/>
          <a:stretch>
            <a:fillRect/>
          </a:stretch>
        </p:blipFill>
        <p:spPr bwMode="auto">
          <a:xfrm>
            <a:off x="251520" y="381000"/>
            <a:ext cx="2088232" cy="2039888"/>
          </a:xfrm>
          <a:prstGeom prst="rect">
            <a:avLst/>
          </a:prstGeom>
          <a:noFill/>
        </p:spPr>
      </p:pic>
      <p:pic>
        <p:nvPicPr>
          <p:cNvPr id="5" name="Picture 2" descr="C:\Users\HUMBERTO\Pictures\Bíblicas\Z101.JPG"/>
          <p:cNvPicPr>
            <a:picLocks noChangeAspect="1" noChangeArrowheads="1"/>
          </p:cNvPicPr>
          <p:nvPr/>
        </p:nvPicPr>
        <p:blipFill>
          <a:blip r:embed="rId3" cstate="print"/>
          <a:srcRect/>
          <a:stretch>
            <a:fillRect/>
          </a:stretch>
        </p:blipFill>
        <p:spPr bwMode="auto">
          <a:xfrm>
            <a:off x="6228184" y="381000"/>
            <a:ext cx="2664296" cy="1967880"/>
          </a:xfrm>
          <a:prstGeom prst="rect">
            <a:avLst/>
          </a:prstGeom>
          <a:noFill/>
        </p:spPr>
      </p:pic>
      <p:sp>
        <p:nvSpPr>
          <p:cNvPr id="6" name="5 Flecha izquierda"/>
          <p:cNvSpPr/>
          <p:nvPr/>
        </p:nvSpPr>
        <p:spPr>
          <a:xfrm>
            <a:off x="2411760" y="620688"/>
            <a:ext cx="3600400" cy="916680"/>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Haga “todo lo que El dice”</a:t>
            </a:r>
            <a:endParaRPr lang="es-ES" dirty="0"/>
          </a:p>
        </p:txBody>
      </p:sp>
      <p:sp>
        <p:nvSpPr>
          <p:cNvPr id="7" name="6 Terminador"/>
          <p:cNvSpPr/>
          <p:nvPr/>
        </p:nvSpPr>
        <p:spPr>
          <a:xfrm>
            <a:off x="0" y="2564904"/>
            <a:ext cx="2627784" cy="1224136"/>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ctr"/>
            <a:r>
              <a:rPr lang="es-ES" b="1" dirty="0" smtClean="0">
                <a:solidFill>
                  <a:schemeClr val="accent5">
                    <a:lumMod val="50000"/>
                  </a:schemeClr>
                </a:solidFill>
              </a:rPr>
              <a:t>Él dijo: “Si me amáis, guardad mis Mandamientos.</a:t>
            </a:r>
          </a:p>
          <a:p>
            <a:pPr marL="514350" indent="-514350">
              <a:buNone/>
            </a:pPr>
            <a:r>
              <a:rPr lang="es-ES" sz="1400" dirty="0" smtClean="0">
                <a:solidFill>
                  <a:schemeClr val="accent5">
                    <a:lumMod val="50000"/>
                  </a:schemeClr>
                </a:solidFill>
              </a:rPr>
              <a:t>    </a:t>
            </a:r>
          </a:p>
        </p:txBody>
      </p:sp>
      <p:pic>
        <p:nvPicPr>
          <p:cNvPr id="8" name="Picture 3" descr="C:\Users\HUMBERTO\Pictures\CULTO FAMILIR\6QJX0PCA63PIPICALY6FA1CA9Q1LKNCA2WQMGVCATU23ALCAL5WMO8CA4GHYOKCACLTEY4CAPGUQXBCALBA2A4CAECLFHUCAFXP2G9CASKFX2SCADLE5OFCAPGPBPKCAFFZ1TXCAKJ9B3PCAF3DTFM.jpg"/>
          <p:cNvPicPr>
            <a:picLocks noChangeAspect="1" noChangeArrowheads="1"/>
          </p:cNvPicPr>
          <p:nvPr/>
        </p:nvPicPr>
        <p:blipFill>
          <a:blip r:embed="rId4" cstate="print"/>
          <a:srcRect/>
          <a:stretch>
            <a:fillRect/>
          </a:stretch>
        </p:blipFill>
        <p:spPr bwMode="auto">
          <a:xfrm>
            <a:off x="323528" y="4365104"/>
            <a:ext cx="1584176" cy="2088232"/>
          </a:xfrm>
          <a:prstGeom prst="rect">
            <a:avLst/>
          </a:prstGeom>
          <a:noFill/>
        </p:spPr>
      </p:pic>
      <p:sp>
        <p:nvSpPr>
          <p:cNvPr id="9" name="8 Flecha derecha"/>
          <p:cNvSpPr/>
          <p:nvPr/>
        </p:nvSpPr>
        <p:spPr>
          <a:xfrm rot="19486479">
            <a:off x="1724843" y="3148999"/>
            <a:ext cx="4889636" cy="1166118"/>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Si usted quiere  llegar allá, imite a María</a:t>
            </a:r>
            <a:endParaRPr lang="es-ES" dirty="0"/>
          </a:p>
        </p:txBody>
      </p:sp>
      <p:pic>
        <p:nvPicPr>
          <p:cNvPr id="10" name="Picture 2" descr="C:\Users\HUMBERTO\Pictures\JOSÈ, ESPOSO DE MARÌA\YUIGRACAA2C1MWCARY4CINCABH0DNXCAFG85V4CA0A8WZKCA6NMZ9KCAOFWYDYCAJGNHQICAOBXY9RCAORSW5UCAA25CGCCA5U4H1CCAETZO32CA2YU0VZCAXBEB7HCAG1F4O7CA2NQRZTCAXUY9MD.jpg"/>
          <p:cNvPicPr>
            <a:picLocks noChangeAspect="1" noChangeArrowheads="1"/>
          </p:cNvPicPr>
          <p:nvPr/>
        </p:nvPicPr>
        <p:blipFill>
          <a:blip r:embed="rId5" cstate="print"/>
          <a:srcRect/>
          <a:stretch>
            <a:fillRect/>
          </a:stretch>
        </p:blipFill>
        <p:spPr bwMode="auto">
          <a:xfrm>
            <a:off x="5724128" y="3356992"/>
            <a:ext cx="2952328" cy="2160240"/>
          </a:xfrm>
          <a:prstGeom prst="rect">
            <a:avLst/>
          </a:prstGeom>
          <a:noFill/>
        </p:spPr>
      </p:pic>
      <p:sp>
        <p:nvSpPr>
          <p:cNvPr id="11" name="10 Terminador"/>
          <p:cNvSpPr/>
          <p:nvPr/>
        </p:nvSpPr>
        <p:spPr>
          <a:xfrm>
            <a:off x="5220072" y="5733256"/>
            <a:ext cx="3600400" cy="864096"/>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accent5">
                    <a:lumMod val="50000"/>
                  </a:schemeClr>
                </a:solidFill>
              </a:rPr>
              <a:t> </a:t>
            </a:r>
            <a:r>
              <a:rPr lang="es-ES" dirty="0" smtClean="0">
                <a:solidFill>
                  <a:srgbClr val="FFFF00"/>
                </a:solidFill>
              </a:rPr>
              <a:t>Ella dijo: “Haced todo lo que Él os diga” </a:t>
            </a:r>
            <a:endParaRPr lang="es-ES"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to="" calcmode="lin" valueType="num">
                                      <p:cBhvr>
                                        <p:cTn id="27" dur="1" fill="hold"/>
                                        <p:tgtEl>
                                          <p:spTgt spid="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 to="" calcmode="lin" valueType="num">
                                      <p:cBhvr>
                                        <p:cTn id="32" dur="1" fill="hold"/>
                                        <p:tgtEl>
                                          <p:spTgt spid="9"/>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to="" calcmode="lin" valueType="num">
                                      <p:cBhvr>
                                        <p:cTn id="37" dur="1" fill="hold"/>
                                        <p:tgtEl>
                                          <p:spTgt spid="10"/>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 to="" calcmode="lin" valueType="num">
                                      <p:cBhvr>
                                        <p:cTn id="42" dur="1" fill="hold"/>
                                        <p:tgtEl>
                                          <p:spTgt spid="1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4925144"/>
          </a:xfrm>
          <a:solidFill>
            <a:srgbClr val="00B050"/>
          </a:solidFill>
        </p:spPr>
        <p:txBody>
          <a:bodyPr>
            <a:normAutofit fontScale="85000" lnSpcReduction="10000"/>
          </a:bodyPr>
          <a:lstStyle/>
          <a:p>
            <a:r>
              <a:rPr lang="es-ES" dirty="0" smtClean="0"/>
              <a:t>En </a:t>
            </a:r>
            <a:r>
              <a:rPr lang="es-ES" dirty="0" smtClean="0">
                <a:hlinkClick r:id="rId2" action="ppaction://hlinkfile" tooltip="Teología"/>
              </a:rPr>
              <a:t>teología</a:t>
            </a:r>
            <a:r>
              <a:rPr lang="es-ES" dirty="0" smtClean="0"/>
              <a:t> </a:t>
            </a:r>
            <a:r>
              <a:rPr lang="es-ES" dirty="0" smtClean="0">
                <a:hlinkClick r:id="rId3" action="ppaction://hlinkfile" tooltip="Cristianismo"/>
              </a:rPr>
              <a:t>cristiana</a:t>
            </a:r>
            <a:r>
              <a:rPr lang="es-ES" dirty="0" smtClean="0"/>
              <a:t> se entiende por </a:t>
            </a:r>
            <a:r>
              <a:rPr lang="es-ES" b="1" dirty="0" smtClean="0"/>
              <a:t>gracia divina</a:t>
            </a:r>
            <a:r>
              <a:rPr lang="es-ES" dirty="0" smtClean="0"/>
              <a:t> o </a:t>
            </a:r>
            <a:r>
              <a:rPr lang="es-ES" b="1" dirty="0" smtClean="0"/>
              <a:t>gracia santificante</a:t>
            </a:r>
            <a:r>
              <a:rPr lang="es-ES" dirty="0" smtClean="0"/>
              <a:t> a un favor o don gratuito concedido por </a:t>
            </a:r>
            <a:r>
              <a:rPr lang="es-ES" dirty="0" smtClean="0">
                <a:hlinkClick r:id="rId4" action="ppaction://hlinkfile" tooltip="Dios"/>
              </a:rPr>
              <a:t>Dios</a:t>
            </a:r>
            <a:r>
              <a:rPr lang="es-ES" dirty="0" smtClean="0"/>
              <a:t> para ayudar al hombre a cumplir los </a:t>
            </a:r>
            <a:r>
              <a:rPr lang="es-ES" b="1" dirty="0" smtClean="0">
                <a:solidFill>
                  <a:srgbClr val="FF0000"/>
                </a:solidFill>
              </a:rPr>
              <a:t>mandamientos.</a:t>
            </a:r>
          </a:p>
          <a:p>
            <a:pPr>
              <a:buNone/>
            </a:pPr>
            <a:endParaRPr lang="es-ES" b="1" dirty="0" smtClean="0">
              <a:solidFill>
                <a:srgbClr val="FF0000"/>
              </a:solidFill>
            </a:endParaRPr>
          </a:p>
          <a:p>
            <a:pPr>
              <a:buNone/>
            </a:pPr>
            <a:r>
              <a:rPr lang="es-ES" sz="3500" b="1" dirty="0" smtClean="0">
                <a:solidFill>
                  <a:srgbClr val="002060"/>
                </a:solidFill>
                <a:latin typeface="Lucida Calligraphy" pitchFamily="66" charset="0"/>
              </a:rPr>
              <a:t>En este sentido la “Gracia” tiene dos aplicaciones.</a:t>
            </a:r>
          </a:p>
          <a:p>
            <a:pPr marL="514350" indent="-514350">
              <a:buAutoNum type="arabicParenR"/>
            </a:pPr>
            <a:endParaRPr lang="es-ES" b="1" dirty="0" smtClean="0">
              <a:solidFill>
                <a:srgbClr val="FF0000"/>
              </a:solidFill>
            </a:endParaRPr>
          </a:p>
          <a:p>
            <a:pPr marL="514350" indent="-514350">
              <a:buAutoNum type="arabicParenR"/>
            </a:pPr>
            <a:r>
              <a:rPr lang="es-ES" b="1" dirty="0" smtClean="0">
                <a:solidFill>
                  <a:srgbClr val="FF0000"/>
                </a:solidFill>
              </a:rPr>
              <a:t>Somos </a:t>
            </a:r>
            <a:r>
              <a:rPr lang="es-ES" b="1" dirty="0" smtClean="0">
                <a:solidFill>
                  <a:srgbClr val="FFFF00"/>
                </a:solidFill>
              </a:rPr>
              <a:t>escogidos</a:t>
            </a:r>
            <a:r>
              <a:rPr lang="es-ES" b="1" dirty="0" smtClean="0">
                <a:solidFill>
                  <a:srgbClr val="FF0000"/>
                </a:solidFill>
              </a:rPr>
              <a:t> por Dios para realizar algún propósito divino. y</a:t>
            </a:r>
          </a:p>
          <a:p>
            <a:pPr marL="514350" indent="-514350">
              <a:buAutoNum type="arabicParenR"/>
            </a:pPr>
            <a:r>
              <a:rPr lang="es-ES" b="1" dirty="0" smtClean="0">
                <a:solidFill>
                  <a:srgbClr val="FF0000"/>
                </a:solidFill>
              </a:rPr>
              <a:t>Nos </a:t>
            </a:r>
            <a:r>
              <a:rPr lang="es-ES" b="1" dirty="0" smtClean="0">
                <a:solidFill>
                  <a:srgbClr val="FFFF00"/>
                </a:solidFill>
              </a:rPr>
              <a:t>capacita</a:t>
            </a:r>
            <a:r>
              <a:rPr lang="es-ES" b="1" dirty="0" smtClean="0">
                <a:solidFill>
                  <a:srgbClr val="FF0000"/>
                </a:solidFill>
              </a:rPr>
              <a:t> para realizar ese “Propósito divino”.</a:t>
            </a:r>
            <a:endParaRPr lang="es-ES" dirty="0"/>
          </a:p>
        </p:txBody>
      </p:sp>
      <p:sp>
        <p:nvSpPr>
          <p:cNvPr id="4" name="3 Pergamino horizontal"/>
          <p:cNvSpPr/>
          <p:nvPr/>
        </p:nvSpPr>
        <p:spPr>
          <a:xfrm>
            <a:off x="683568" y="0"/>
            <a:ext cx="7704856" cy="155679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FF0000"/>
                </a:solidFill>
              </a:rPr>
              <a:t> </a:t>
            </a:r>
            <a:r>
              <a:rPr lang="es-ES" sz="5400" b="1" i="1" dirty="0" smtClean="0">
                <a:solidFill>
                  <a:srgbClr val="FF0000"/>
                </a:solidFill>
              </a:rPr>
              <a:t>¿Què es “gracia?” </a:t>
            </a:r>
            <a:endParaRPr lang="es-ES" sz="5400" b="1" i="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to="" calcmode="lin" valueType="num">
                                      <p:cBhvr>
                                        <p:cTn id="14" dur="1" fill="hold"/>
                                        <p:tgtEl>
                                          <p:spTgt spid="3">
                                            <p:bg/>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to="" calcmode="lin" valueType="num">
                                      <p:cBhvr>
                                        <p:cTn id="24" dur="1" fill="hold"/>
                                        <p:tgtEl>
                                          <p:spTgt spid="3">
                                            <p:txEl>
                                              <p:pRg st="2" end="2"/>
                                            </p:txEl>
                                          </p:spTgt>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to="" calcmode="lin" valueType="num">
                                      <p:cBhvr>
                                        <p:cTn id="29" dur="1" fill="hold"/>
                                        <p:tgtEl>
                                          <p:spTgt spid="3">
                                            <p:txEl>
                                              <p:pRg st="4" end="4"/>
                                            </p:txEl>
                                          </p:spTgt>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to="" calcmode="lin" valueType="num">
                                      <p:cBhvr>
                                        <p:cTn id="34"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1"/>
          </a:solidFill>
        </p:spPr>
        <p:txBody>
          <a:bodyPr>
            <a:normAutofit/>
          </a:bodyPr>
          <a:lstStyle/>
          <a:p>
            <a:r>
              <a:rPr lang="es-ES" sz="4800" b="1" i="1" dirty="0" smtClean="0">
                <a:solidFill>
                  <a:schemeClr val="bg1"/>
                </a:solidFill>
              </a:rPr>
              <a:t>“Haced todo lo que os diga”</a:t>
            </a:r>
            <a:endParaRPr lang="es-ES" sz="4800" b="1" i="1" dirty="0">
              <a:solidFill>
                <a:schemeClr val="bg1"/>
              </a:solidFill>
            </a:endParaRPr>
          </a:p>
        </p:txBody>
      </p:sp>
      <p:sp>
        <p:nvSpPr>
          <p:cNvPr id="3" name="2 Marcador de contenido"/>
          <p:cNvSpPr>
            <a:spLocks noGrp="1"/>
          </p:cNvSpPr>
          <p:nvPr>
            <p:ph idx="1"/>
          </p:nvPr>
        </p:nvSpPr>
        <p:spPr>
          <a:solidFill>
            <a:schemeClr val="accent5"/>
          </a:solidFill>
        </p:spPr>
        <p:txBody>
          <a:bodyPr>
            <a:normAutofit fontScale="92500" lnSpcReduction="20000"/>
          </a:bodyPr>
          <a:lstStyle/>
          <a:p>
            <a:pPr algn="ctr"/>
            <a:r>
              <a:rPr lang="es-ES" dirty="0" smtClean="0"/>
              <a:t>Si María estuvo dispuesta durante toda su vida a </a:t>
            </a:r>
            <a:r>
              <a:rPr lang="es-ES" b="1" dirty="0" smtClean="0">
                <a:solidFill>
                  <a:srgbClr val="FF0000"/>
                </a:solidFill>
              </a:rPr>
              <a:t>“Hacer todo lo que Dios le pedía que hiciera”</a:t>
            </a:r>
            <a:r>
              <a:rPr lang="es-ES" dirty="0" smtClean="0"/>
              <a:t>,  en este caso en particular se demuestra su </a:t>
            </a:r>
            <a:r>
              <a:rPr lang="es-ES" b="1" dirty="0" smtClean="0">
                <a:solidFill>
                  <a:srgbClr val="FF0000"/>
                </a:solidFill>
              </a:rPr>
              <a:t>disposición a obedecer el mandato de Dios</a:t>
            </a:r>
            <a:r>
              <a:rPr lang="es-ES" dirty="0" smtClean="0"/>
              <a:t>, así no entendiera </a:t>
            </a:r>
            <a:r>
              <a:rPr lang="es-ES" b="1" dirty="0" smtClean="0">
                <a:solidFill>
                  <a:srgbClr val="FF0000"/>
                </a:solidFill>
              </a:rPr>
              <a:t>plenamente</a:t>
            </a:r>
            <a:r>
              <a:rPr lang="es-ES" dirty="0" smtClean="0"/>
              <a:t> el llamado, sin embargo dijo: </a:t>
            </a:r>
          </a:p>
          <a:p>
            <a:pPr algn="ctr"/>
            <a:endParaRPr lang="es-ES" b="1" dirty="0" smtClean="0">
              <a:solidFill>
                <a:srgbClr val="FFFF00"/>
              </a:solidFill>
            </a:endParaRPr>
          </a:p>
          <a:p>
            <a:pPr algn="ctr"/>
            <a:r>
              <a:rPr lang="es-ES" b="1" dirty="0" smtClean="0">
                <a:solidFill>
                  <a:srgbClr val="FFFF00"/>
                </a:solidFill>
              </a:rPr>
              <a:t>“Yo soy la sierva del Señor. Hágase en mí conforme a tu palabra”</a:t>
            </a:r>
            <a:r>
              <a:rPr lang="es-ES" dirty="0" smtClean="0"/>
              <a:t>. Note que ella no dijo: “Conforme a mi parecer, sino conforme a “Tu palabra”.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Autofit/>
          </a:bodyPr>
          <a:lstStyle/>
          <a:p>
            <a:r>
              <a:rPr lang="es-ES" b="1" i="1" dirty="0" smtClean="0">
                <a:solidFill>
                  <a:schemeClr val="bg1"/>
                </a:solidFill>
              </a:rPr>
              <a:t>¿En qué época recibió María el llamado?</a:t>
            </a:r>
            <a:endParaRPr lang="es-ES" b="1" i="1" dirty="0">
              <a:solidFill>
                <a:schemeClr val="bg1"/>
              </a:solidFill>
            </a:endParaRPr>
          </a:p>
        </p:txBody>
      </p:sp>
      <p:sp>
        <p:nvSpPr>
          <p:cNvPr id="3" name="2 Marcador de contenido"/>
          <p:cNvSpPr>
            <a:spLocks noGrp="1"/>
          </p:cNvSpPr>
          <p:nvPr>
            <p:ph idx="1"/>
          </p:nvPr>
        </p:nvSpPr>
        <p:spPr>
          <a:solidFill>
            <a:srgbClr val="7030A0"/>
          </a:solidFill>
        </p:spPr>
        <p:txBody>
          <a:bodyPr>
            <a:normAutofit fontScale="92500" lnSpcReduction="20000"/>
          </a:bodyPr>
          <a:lstStyle/>
          <a:p>
            <a:pPr algn="ctr"/>
            <a:r>
              <a:rPr lang="es-ES" dirty="0" smtClean="0"/>
              <a:t>María recibió el llamado 3 años antes del año uno de nuestra era, cuando el Nuevo Testamento no existía. Y Lucas lo cuenta sesenta y seis años después.</a:t>
            </a:r>
          </a:p>
          <a:p>
            <a:pPr algn="ctr">
              <a:buNone/>
            </a:pPr>
            <a:r>
              <a:rPr lang="es-ES" dirty="0" smtClean="0"/>
              <a:t>    </a:t>
            </a:r>
            <a:r>
              <a:rPr lang="es-ES" b="1" dirty="0" smtClean="0">
                <a:solidFill>
                  <a:srgbClr val="FF0000"/>
                </a:solidFill>
              </a:rPr>
              <a:t>¿De dónde recibió ella los mandatos de Dios para obedecerlos?</a:t>
            </a:r>
          </a:p>
          <a:p>
            <a:endParaRPr lang="es-ES" dirty="0" smtClean="0"/>
          </a:p>
          <a:p>
            <a:pPr>
              <a:buNone/>
            </a:pPr>
            <a:r>
              <a:rPr lang="es-ES" dirty="0" smtClean="0"/>
              <a:t>1)  Lógicamente que fue del </a:t>
            </a:r>
            <a:r>
              <a:rPr lang="es-ES" b="1" dirty="0" smtClean="0">
                <a:solidFill>
                  <a:srgbClr val="FFFF00"/>
                </a:solidFill>
              </a:rPr>
              <a:t>Antiguo Testamento.</a:t>
            </a:r>
            <a:r>
              <a:rPr lang="es-ES" dirty="0" smtClean="0"/>
              <a:t> </a:t>
            </a:r>
          </a:p>
          <a:p>
            <a:pPr>
              <a:buNone/>
            </a:pPr>
            <a:r>
              <a:rPr lang="es-ES" dirty="0" smtClean="0"/>
              <a:t>2)  Indudablemente que la vida santa que ella llevaba fue el fruto de la enseñanza que recibió en el </a:t>
            </a:r>
            <a:r>
              <a:rPr lang="es-ES" b="1" dirty="0" smtClean="0">
                <a:solidFill>
                  <a:srgbClr val="FFFF00"/>
                </a:solidFill>
              </a:rPr>
              <a:t>hogar de sus padres.   </a:t>
            </a:r>
            <a:endParaRPr lang="es-ES"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diamond(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diamond(in)">
                                      <p:cBhvr>
                                        <p:cTn id="3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4258816" cy="4781128"/>
          </a:xfrm>
          <a:solidFill>
            <a:srgbClr val="FFFF00"/>
          </a:solidFill>
        </p:spPr>
        <p:txBody>
          <a:bodyPr>
            <a:normAutofit fontScale="85000" lnSpcReduction="20000"/>
          </a:bodyPr>
          <a:lstStyle/>
          <a:p>
            <a:endParaRPr lang="es-ES" dirty="0" smtClean="0"/>
          </a:p>
          <a:p>
            <a:r>
              <a:rPr lang="es-ES" sz="3300" b="1" dirty="0" smtClean="0">
                <a:solidFill>
                  <a:srgbClr val="FF0000"/>
                </a:solidFill>
              </a:rPr>
              <a:t>Proverbios 22:6.</a:t>
            </a:r>
          </a:p>
          <a:p>
            <a:pPr algn="ctr"/>
            <a:r>
              <a:rPr lang="es-ES" dirty="0" smtClean="0"/>
              <a:t>“Adiestra al niño en el camino que debe seguir, y aunque sea anciano, no se apartará de él”. </a:t>
            </a:r>
          </a:p>
          <a:p>
            <a:pPr algn="ctr">
              <a:buNone/>
            </a:pPr>
            <a:endParaRPr lang="es-ES" dirty="0" smtClean="0"/>
          </a:p>
          <a:p>
            <a:pPr algn="ctr"/>
            <a:r>
              <a:rPr lang="es-ES" dirty="0" smtClean="0"/>
              <a:t> Esta era la orden que Dios les había dado a los padres, y que indudablemente los padres de María lo habían hecho.  </a:t>
            </a:r>
            <a:endParaRPr lang="es-ES" dirty="0"/>
          </a:p>
        </p:txBody>
      </p:sp>
      <p:sp>
        <p:nvSpPr>
          <p:cNvPr id="4" name="3 Terminador"/>
          <p:cNvSpPr/>
          <p:nvPr/>
        </p:nvSpPr>
        <p:spPr>
          <a:xfrm>
            <a:off x="251520" y="404664"/>
            <a:ext cx="8640960" cy="1080120"/>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dirty="0" smtClean="0">
                <a:latin typeface="Baskerville Old Face" pitchFamily="18" charset="0"/>
              </a:rPr>
              <a:t>¿Què había dicho el sabio Salomón en el A. Testamento?</a:t>
            </a:r>
          </a:p>
        </p:txBody>
      </p:sp>
      <p:pic>
        <p:nvPicPr>
          <p:cNvPr id="29700" name="Picture 4" descr="http://t0.gstatic.com/images?q=tbn:j9A4_wjbE_-tCM:http://sendadeluz.no.sapo.pt/menina-orando.jpg">
            <a:hlinkClick r:id="rId2"/>
          </p:cNvPr>
          <p:cNvPicPr>
            <a:picLocks noChangeAspect="1" noChangeArrowheads="1"/>
          </p:cNvPicPr>
          <p:nvPr/>
        </p:nvPicPr>
        <p:blipFill>
          <a:blip r:embed="rId3" cstate="print"/>
          <a:srcRect/>
          <a:stretch>
            <a:fillRect/>
          </a:stretch>
        </p:blipFill>
        <p:spPr bwMode="auto">
          <a:xfrm>
            <a:off x="5148064" y="1772816"/>
            <a:ext cx="3528392" cy="3528392"/>
          </a:xfrm>
          <a:prstGeom prst="rect">
            <a:avLst/>
          </a:prstGeom>
          <a:noFill/>
        </p:spPr>
      </p:pic>
      <p:sp>
        <p:nvSpPr>
          <p:cNvPr id="7" name="6 Terminador"/>
          <p:cNvSpPr/>
          <p:nvPr/>
        </p:nvSpPr>
        <p:spPr>
          <a:xfrm>
            <a:off x="5148064" y="5517232"/>
            <a:ext cx="3672408" cy="1008112"/>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chemeClr val="bg1"/>
                </a:solidFill>
              </a:rPr>
              <a:t>Sus padres le habían enseñado a orar y a obedecer a Dios.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9700"/>
                                        </p:tgtEl>
                                        <p:attrNameLst>
                                          <p:attrName>style.visibility</p:attrName>
                                        </p:attrNameLst>
                                      </p:cBhvr>
                                      <p:to>
                                        <p:strVal val="visible"/>
                                      </p:to>
                                    </p:set>
                                    <p:animEffect transition="in" filter="diamond(in)">
                                      <p:cBhvr>
                                        <p:cTn id="22" dur="2000"/>
                                        <p:tgtEl>
                                          <p:spTgt spid="29700"/>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linds(horizont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60000"/>
              <a:lumOff val="40000"/>
            </a:schemeClr>
          </a:solidFill>
        </p:spPr>
        <p:txBody>
          <a:bodyPr>
            <a:noAutofit/>
          </a:bodyPr>
          <a:lstStyle/>
          <a:p>
            <a:r>
              <a:rPr lang="es-ES" sz="4000" b="1" i="1" dirty="0" smtClean="0"/>
              <a:t>Moisés les había dicho a los padres</a:t>
            </a:r>
            <a:endParaRPr lang="es-ES" sz="4000" b="1" i="1" dirty="0"/>
          </a:p>
        </p:txBody>
      </p:sp>
      <p:sp>
        <p:nvSpPr>
          <p:cNvPr id="3" name="2 Marcador de contenido"/>
          <p:cNvSpPr>
            <a:spLocks noGrp="1"/>
          </p:cNvSpPr>
          <p:nvPr>
            <p:ph idx="1"/>
          </p:nvPr>
        </p:nvSpPr>
        <p:spPr>
          <a:solidFill>
            <a:srgbClr val="00B0F0"/>
          </a:solidFill>
        </p:spPr>
        <p:txBody>
          <a:bodyPr>
            <a:normAutofit fontScale="85000" lnSpcReduction="20000"/>
          </a:bodyPr>
          <a:lstStyle/>
          <a:p>
            <a:r>
              <a:rPr lang="es-ES" dirty="0" smtClean="0"/>
              <a:t>“Escucha, Israel: El Eterno nuestro Dios. El Eterno es uno solo. </a:t>
            </a:r>
            <a:r>
              <a:rPr lang="es-ES" b="1" dirty="0" smtClean="0">
                <a:solidFill>
                  <a:srgbClr val="FF0000"/>
                </a:solidFill>
              </a:rPr>
              <a:t>“Amarás al Señor tu Dios con todo tu corazón, con toda tu alma y con todo tu poder”.</a:t>
            </a:r>
          </a:p>
          <a:p>
            <a:endParaRPr lang="es-ES" dirty="0" smtClean="0"/>
          </a:p>
          <a:p>
            <a:r>
              <a:rPr lang="es-ES" dirty="0" smtClean="0"/>
              <a:t>“Y estas palabras que te mando hoy, estarán sobre tu </a:t>
            </a:r>
            <a:r>
              <a:rPr lang="es-ES" b="1" dirty="0" smtClean="0">
                <a:solidFill>
                  <a:srgbClr val="FF0000"/>
                </a:solidFill>
              </a:rPr>
              <a:t>corazón.</a:t>
            </a:r>
            <a:r>
              <a:rPr lang="es-ES" dirty="0" smtClean="0"/>
              <a:t> (El corazón de los padres). “</a:t>
            </a:r>
            <a:r>
              <a:rPr lang="es-ES" b="1" dirty="0" smtClean="0">
                <a:solidFill>
                  <a:srgbClr val="FF0000"/>
                </a:solidFill>
              </a:rPr>
              <a:t>Las repetirás a tus hijos</a:t>
            </a:r>
            <a:r>
              <a:rPr lang="es-ES" dirty="0" smtClean="0"/>
              <a:t>, y </a:t>
            </a:r>
            <a:r>
              <a:rPr lang="es-ES" b="1" dirty="0" smtClean="0">
                <a:solidFill>
                  <a:srgbClr val="FF0000"/>
                </a:solidFill>
              </a:rPr>
              <a:t>hablarás</a:t>
            </a:r>
            <a:r>
              <a:rPr lang="es-ES" dirty="0" smtClean="0"/>
              <a:t> de </a:t>
            </a:r>
            <a:r>
              <a:rPr lang="es-ES" b="1" dirty="0" smtClean="0">
                <a:solidFill>
                  <a:srgbClr val="FF0000"/>
                </a:solidFill>
              </a:rPr>
              <a:t>ellas</a:t>
            </a:r>
            <a:r>
              <a:rPr lang="es-ES" dirty="0" smtClean="0"/>
              <a:t> cuando estés en </a:t>
            </a:r>
            <a:r>
              <a:rPr lang="es-ES" b="1" dirty="0" smtClean="0">
                <a:solidFill>
                  <a:srgbClr val="FF0000"/>
                </a:solidFill>
              </a:rPr>
              <a:t>casa </a:t>
            </a:r>
            <a:r>
              <a:rPr lang="es-ES" dirty="0" smtClean="0"/>
              <a:t>o cuando </a:t>
            </a:r>
            <a:r>
              <a:rPr lang="es-ES" b="1" dirty="0" smtClean="0">
                <a:solidFill>
                  <a:srgbClr val="FF0000"/>
                </a:solidFill>
              </a:rPr>
              <a:t>vayas por el camino</a:t>
            </a:r>
            <a:r>
              <a:rPr lang="es-ES" dirty="0" smtClean="0"/>
              <a:t>, al </a:t>
            </a:r>
            <a:r>
              <a:rPr lang="es-ES" b="1" dirty="0" smtClean="0">
                <a:solidFill>
                  <a:srgbClr val="FF0000"/>
                </a:solidFill>
              </a:rPr>
              <a:t>acostarte</a:t>
            </a:r>
            <a:r>
              <a:rPr lang="es-ES" dirty="0" smtClean="0"/>
              <a:t> y al </a:t>
            </a:r>
            <a:r>
              <a:rPr lang="es-ES" b="1" dirty="0" smtClean="0">
                <a:solidFill>
                  <a:srgbClr val="FF0000"/>
                </a:solidFill>
              </a:rPr>
              <a:t>levantarte</a:t>
            </a:r>
            <a:r>
              <a:rPr lang="es-ES" dirty="0" smtClean="0"/>
              <a:t>. “Las </a:t>
            </a:r>
            <a:r>
              <a:rPr lang="es-ES" b="1" dirty="0" smtClean="0">
                <a:solidFill>
                  <a:srgbClr val="FF0000"/>
                </a:solidFill>
              </a:rPr>
              <a:t>atarás</a:t>
            </a:r>
            <a:r>
              <a:rPr lang="es-ES" dirty="0" smtClean="0"/>
              <a:t> a tu mano por señal, y las tendrás entre tus </a:t>
            </a:r>
            <a:r>
              <a:rPr lang="es-ES" b="1" dirty="0" smtClean="0">
                <a:solidFill>
                  <a:srgbClr val="FF0000"/>
                </a:solidFill>
              </a:rPr>
              <a:t>ojos</a:t>
            </a:r>
            <a:r>
              <a:rPr lang="es-ES" dirty="0" smtClean="0"/>
              <a:t> como una marca en la </a:t>
            </a:r>
            <a:r>
              <a:rPr lang="es-ES" b="1" dirty="0" smtClean="0">
                <a:solidFill>
                  <a:srgbClr val="FF0000"/>
                </a:solidFill>
              </a:rPr>
              <a:t>frente.</a:t>
            </a:r>
            <a:r>
              <a:rPr lang="es-ES" dirty="0" smtClean="0"/>
              <a:t> “</a:t>
            </a:r>
            <a:r>
              <a:rPr lang="es-ES" sz="3300" b="1" dirty="0" smtClean="0">
                <a:solidFill>
                  <a:srgbClr val="FF0000"/>
                </a:solidFill>
              </a:rPr>
              <a:t>Las escribirás en los postes de tu casa y en tus puertas</a:t>
            </a:r>
            <a:r>
              <a:rPr lang="es-ES" dirty="0" smtClean="0"/>
              <a:t>” (Deuteronomio 6:4-9).</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4248471"/>
          </a:xfrm>
          <a:solidFill>
            <a:srgbClr val="00B0F0"/>
          </a:solidFill>
        </p:spPr>
        <p:txBody>
          <a:bodyPr>
            <a:normAutofit fontScale="92500" lnSpcReduction="20000"/>
          </a:bodyPr>
          <a:lstStyle/>
          <a:p>
            <a:pPr algn="ctr"/>
            <a:r>
              <a:rPr lang="es-ES" dirty="0" smtClean="0"/>
              <a:t>Sus padres cumplieron todas estas ordenes de Dios, y  María iba creciendo, y se iba desarrollando tanto física como espiritualmente, y a medida que crecía bajo estas instrucciones de sus padres </a:t>
            </a:r>
            <a:r>
              <a:rPr lang="es-ES" b="1" dirty="0" smtClean="0">
                <a:solidFill>
                  <a:srgbClr val="FF0000"/>
                </a:solidFill>
              </a:rPr>
              <a:t>“Respetaba a su padre y a su madre, y guardaba el sábado” </a:t>
            </a:r>
            <a:r>
              <a:rPr lang="es-ES" dirty="0" smtClean="0"/>
              <a:t>(Levítico 19:3).</a:t>
            </a:r>
          </a:p>
          <a:p>
            <a:endParaRPr lang="es-ES" dirty="0" smtClean="0"/>
          </a:p>
        </p:txBody>
      </p:sp>
      <p:pic>
        <p:nvPicPr>
          <p:cNvPr id="27650" name="Picture 2" descr="http://t0.gstatic.com/images?q=tbn:GUdAaMSwCpaWCM:http://3.bp.blogspot.com/_xV3CQLwWhcg/SoCy2jIOYKI/AAAAAAAABz8/OaxDSY-M8CM/s200/instruye_nino_biblia.jpg">
            <a:hlinkClick r:id="rId2"/>
          </p:cNvPr>
          <p:cNvPicPr>
            <a:picLocks noChangeAspect="1" noChangeArrowheads="1"/>
          </p:cNvPicPr>
          <p:nvPr/>
        </p:nvPicPr>
        <p:blipFill>
          <a:blip r:embed="rId3" cstate="print"/>
          <a:srcRect/>
          <a:stretch>
            <a:fillRect/>
          </a:stretch>
        </p:blipFill>
        <p:spPr bwMode="auto">
          <a:xfrm>
            <a:off x="5652120" y="260648"/>
            <a:ext cx="3024336" cy="4320480"/>
          </a:xfrm>
          <a:prstGeom prst="rect">
            <a:avLst/>
          </a:prstGeom>
          <a:noFill/>
        </p:spPr>
      </p:pic>
      <p:sp>
        <p:nvSpPr>
          <p:cNvPr id="5" name="4 Rectángulo redondeado"/>
          <p:cNvSpPr/>
          <p:nvPr/>
        </p:nvSpPr>
        <p:spPr>
          <a:xfrm>
            <a:off x="323528" y="4941168"/>
            <a:ext cx="8496944" cy="1656184"/>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smtClean="0"/>
              <a:t>Todo esto contribuyo para que ella, como muchos otros niños Israelitas fueran: “santos”, porque  el “Eterno nuestro Dios es santo” </a:t>
            </a:r>
            <a:r>
              <a:rPr lang="es-ES" sz="2800" dirty="0" smtClean="0">
                <a:solidFill>
                  <a:schemeClr val="tx1"/>
                </a:solidFill>
              </a:rPr>
              <a:t>(vers.1).</a:t>
            </a:r>
            <a:endParaRPr lang="es-ES" sz="28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diamond(in)">
                                      <p:cBhvr>
                                        <p:cTn id="7" dur="2000"/>
                                        <p:tgtEl>
                                          <p:spTgt spid="27650"/>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546848" cy="5904656"/>
          </a:xfrm>
          <a:solidFill>
            <a:srgbClr val="00B0F0"/>
          </a:solidFill>
        </p:spPr>
        <p:txBody>
          <a:bodyPr>
            <a:normAutofit/>
          </a:bodyPr>
          <a:lstStyle/>
          <a:p>
            <a:endParaRPr lang="es-ES" dirty="0" smtClean="0"/>
          </a:p>
          <a:p>
            <a:pPr algn="ctr"/>
            <a:r>
              <a:rPr lang="es-ES" dirty="0" smtClean="0"/>
              <a:t>Ella era tan sumisa a las cosas de Dios que, aun cuando sus padres habían muerto, cuando escuchó el llamado para ser la madre de Jesús, inmediatamente dijo: </a:t>
            </a:r>
            <a:r>
              <a:rPr lang="es-ES" b="1" dirty="0" smtClean="0">
                <a:solidFill>
                  <a:srgbClr val="FF0000"/>
                </a:solidFill>
              </a:rPr>
              <a:t>“Yo soy la sierva del Señor. Hágase en mí conforme a tu palabra”. </a:t>
            </a:r>
            <a:endParaRPr lang="es-ES" b="1" dirty="0">
              <a:solidFill>
                <a:srgbClr val="FF0000"/>
              </a:solidFill>
            </a:endParaRPr>
          </a:p>
        </p:txBody>
      </p:sp>
      <p:pic>
        <p:nvPicPr>
          <p:cNvPr id="4" name="Picture 2" descr="C:\Users\HUMBERTO\Pictures\JOSÈ, ESPOSO DE MARÌA\YUIGRACAA2C1MWCARY4CINCABH0DNXCAFG85V4CA0A8WZKCA6NMZ9KCAOFWYDYCAJGNHQICAOBXY9RCAORSW5UCAA25CGCCA5U4H1CCAETZO32CA2YU0VZCAXBEB7HCAG1F4O7CA2NQRZTCAXUY9MD.jpg"/>
          <p:cNvPicPr>
            <a:picLocks noChangeAspect="1" noChangeArrowheads="1"/>
          </p:cNvPicPr>
          <p:nvPr/>
        </p:nvPicPr>
        <p:blipFill>
          <a:blip r:embed="rId2" cstate="print"/>
          <a:srcRect/>
          <a:stretch>
            <a:fillRect/>
          </a:stretch>
        </p:blipFill>
        <p:spPr bwMode="auto">
          <a:xfrm>
            <a:off x="5292080" y="692696"/>
            <a:ext cx="3312368" cy="3816424"/>
          </a:xfrm>
          <a:prstGeom prst="rect">
            <a:avLst/>
          </a:prstGeom>
          <a:noFill/>
        </p:spPr>
      </p:pic>
      <p:sp>
        <p:nvSpPr>
          <p:cNvPr id="5" name="4 Terminador"/>
          <p:cNvSpPr/>
          <p:nvPr/>
        </p:nvSpPr>
        <p:spPr>
          <a:xfrm>
            <a:off x="5148064" y="4797152"/>
            <a:ext cx="3600400" cy="1584176"/>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rgbClr val="FFFF00"/>
                </a:solidFill>
              </a:rPr>
              <a:t>¡Que bien haríamos nosotros con seguir su ejemplo!</a:t>
            </a:r>
            <a:endParaRPr lang="es-ES" sz="2400"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ppt_w*0.70"/>
                                          </p:val>
                                        </p:tav>
                                        <p:tav tm="100000">
                                          <p:val>
                                            <p:strVal val="#ppt_w"/>
                                          </p:val>
                                        </p:tav>
                                      </p:tavLst>
                                    </p:anim>
                                    <p:anim calcmode="lin" valueType="num">
                                      <p:cBhvr>
                                        <p:cTn id="23" dur="1000" fill="hold"/>
                                        <p:tgtEl>
                                          <p:spTgt spid="5"/>
                                        </p:tgtEl>
                                        <p:attrNameLst>
                                          <p:attrName>ppt_h</p:attrName>
                                        </p:attrNameLst>
                                      </p:cBhvr>
                                      <p:tavLst>
                                        <p:tav tm="0">
                                          <p:val>
                                            <p:strVal val="#ppt_h"/>
                                          </p:val>
                                        </p:tav>
                                        <p:tav tm="100000">
                                          <p:val>
                                            <p:strVal val="#ppt_h"/>
                                          </p:val>
                                        </p:tav>
                                      </p:tavLst>
                                    </p:anim>
                                    <p:animEffect transition="in" filter="fade">
                                      <p:cBhvr>
                                        <p:cTn id="2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38138"/>
          </a:xfrm>
          <a:solidFill>
            <a:srgbClr val="FFFF00"/>
          </a:solidFill>
        </p:spPr>
        <p:txBody>
          <a:bodyPr>
            <a:noAutofit/>
          </a:bodyPr>
          <a:lstStyle/>
          <a:p>
            <a:r>
              <a:rPr lang="es-ES" b="1" dirty="0" smtClean="0"/>
              <a:t>¿Què significa el llamado de Dios: “Sed santos”.</a:t>
            </a:r>
            <a:endParaRPr lang="es-ES" b="1" dirty="0"/>
          </a:p>
        </p:txBody>
      </p:sp>
      <p:sp>
        <p:nvSpPr>
          <p:cNvPr id="3" name="2 Marcador de contenido"/>
          <p:cNvSpPr>
            <a:spLocks noGrp="1"/>
          </p:cNvSpPr>
          <p:nvPr>
            <p:ph idx="1"/>
          </p:nvPr>
        </p:nvSpPr>
        <p:spPr>
          <a:xfrm>
            <a:off x="457200" y="1600200"/>
            <a:ext cx="4762872" cy="4997152"/>
          </a:xfrm>
          <a:solidFill>
            <a:srgbClr val="0070C0"/>
          </a:solidFill>
        </p:spPr>
        <p:txBody>
          <a:bodyPr>
            <a:normAutofit fontScale="92500" lnSpcReduction="10000"/>
          </a:bodyPr>
          <a:lstStyle/>
          <a:p>
            <a:r>
              <a:rPr lang="es-ES" sz="3600" b="1" dirty="0" smtClean="0">
                <a:solidFill>
                  <a:srgbClr val="FF0000"/>
                </a:solidFill>
              </a:rPr>
              <a:t>Apocalipsis 14:12.</a:t>
            </a:r>
          </a:p>
          <a:p>
            <a:pPr algn="ctr"/>
            <a:r>
              <a:rPr lang="es-ES" dirty="0" smtClean="0"/>
              <a:t>“¡Aquí está la paciencia de los santos, los que </a:t>
            </a:r>
            <a:r>
              <a:rPr lang="es-ES" b="1" dirty="0" smtClean="0">
                <a:solidFill>
                  <a:srgbClr val="FFFF00"/>
                </a:solidFill>
              </a:rPr>
              <a:t>guardan los Mandamientos de Dios y la fe de Jesús”.</a:t>
            </a:r>
          </a:p>
          <a:p>
            <a:endParaRPr lang="es-ES" dirty="0" smtClean="0"/>
          </a:p>
          <a:p>
            <a:pPr algn="ctr"/>
            <a:r>
              <a:rPr lang="es-ES" dirty="0" smtClean="0"/>
              <a:t>Si la virgen María formaba parte de los </a:t>
            </a:r>
            <a:r>
              <a:rPr lang="es-ES" b="1" dirty="0" smtClean="0">
                <a:solidFill>
                  <a:srgbClr val="FFFF00"/>
                </a:solidFill>
              </a:rPr>
              <a:t>“santos” </a:t>
            </a:r>
            <a:r>
              <a:rPr lang="es-ES" dirty="0" smtClean="0"/>
              <a:t>era porque ella guardaba los </a:t>
            </a:r>
            <a:r>
              <a:rPr lang="es-ES" sz="3500" b="1" dirty="0" smtClean="0">
                <a:solidFill>
                  <a:srgbClr val="FFFF00"/>
                </a:solidFill>
              </a:rPr>
              <a:t>Mandamientos de Dios, incluyendo el sábado.</a:t>
            </a:r>
            <a:endParaRPr lang="es-ES" sz="3500" b="1" dirty="0">
              <a:solidFill>
                <a:srgbClr val="FFFF00"/>
              </a:solidFill>
            </a:endParaRPr>
          </a:p>
        </p:txBody>
      </p:sp>
      <p:pic>
        <p:nvPicPr>
          <p:cNvPr id="25602" name="Picture 2" descr="http://t3.gstatic.com/images?q=tbn:MqgnE1PtyoaN0M:http://1.bp.blogspot.com/_1KTYEB10gAw/TDqo47ehd8I/AAAAAAAAC34/w2u0AEk-Sn8/s1600/10%2Bmandamientos.jpg">
            <a:hlinkClick r:id="rId2"/>
          </p:cNvPr>
          <p:cNvPicPr>
            <a:picLocks noChangeAspect="1" noChangeArrowheads="1"/>
          </p:cNvPicPr>
          <p:nvPr/>
        </p:nvPicPr>
        <p:blipFill>
          <a:blip r:embed="rId3" cstate="print"/>
          <a:srcRect/>
          <a:stretch>
            <a:fillRect/>
          </a:stretch>
        </p:blipFill>
        <p:spPr bwMode="auto">
          <a:xfrm>
            <a:off x="5436096" y="1772816"/>
            <a:ext cx="3384376" cy="4464496"/>
          </a:xfrm>
          <a:prstGeom prst="rect">
            <a:avLst/>
          </a:prstGeom>
          <a:noFill/>
        </p:spPr>
      </p:pic>
      <p:sp>
        <p:nvSpPr>
          <p:cNvPr id="5" name="4 Flecha derecha"/>
          <p:cNvSpPr/>
          <p:nvPr/>
        </p:nvSpPr>
        <p:spPr>
          <a:xfrm rot="19787271">
            <a:off x="4907956" y="5804270"/>
            <a:ext cx="978408" cy="3640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5602"/>
                                        </p:tgtEl>
                                        <p:attrNameLst>
                                          <p:attrName>style.visibility</p:attrName>
                                        </p:attrNameLst>
                                      </p:cBhvr>
                                      <p:to>
                                        <p:strVal val="visible"/>
                                      </p:to>
                                    </p:set>
                                    <p:anim to="" calcmode="lin" valueType="num">
                                      <p:cBhvr>
                                        <p:cTn id="27" dur="1" fill="hold"/>
                                        <p:tgtEl>
                                          <p:spTgt spid="2560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amond(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diamond(in)">
                                      <p:cBhvr>
                                        <p:cTn id="3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0000"/>
          </a:solidFill>
        </p:spPr>
        <p:txBody>
          <a:bodyPr>
            <a:normAutofit fontScale="90000"/>
          </a:bodyPr>
          <a:lstStyle/>
          <a:p>
            <a:r>
              <a:rPr lang="es-ES" b="1" i="1" dirty="0" smtClean="0"/>
              <a:t>¿Y como sabemos que ella guardaba el sábado?</a:t>
            </a:r>
            <a:endParaRPr lang="es-ES" b="1" i="1" dirty="0"/>
          </a:p>
        </p:txBody>
      </p:sp>
      <p:sp>
        <p:nvSpPr>
          <p:cNvPr id="3" name="2 Marcador de contenido"/>
          <p:cNvSpPr>
            <a:spLocks noGrp="1"/>
          </p:cNvSpPr>
          <p:nvPr>
            <p:ph idx="1"/>
          </p:nvPr>
        </p:nvSpPr>
        <p:spPr>
          <a:xfrm>
            <a:off x="457200" y="1600201"/>
            <a:ext cx="5338936" cy="2476872"/>
          </a:xfrm>
          <a:solidFill>
            <a:srgbClr val="00B0F0"/>
          </a:solidFill>
        </p:spPr>
        <p:txBody>
          <a:bodyPr>
            <a:normAutofit fontScale="92500" lnSpcReduction="20000"/>
          </a:bodyPr>
          <a:lstStyle/>
          <a:p>
            <a:r>
              <a:rPr lang="es-ES" sz="3500" b="1" dirty="0" smtClean="0">
                <a:solidFill>
                  <a:srgbClr val="FF0000"/>
                </a:solidFill>
              </a:rPr>
              <a:t>Lucas 23:56.</a:t>
            </a:r>
          </a:p>
          <a:p>
            <a:pPr algn="ctr"/>
            <a:r>
              <a:rPr lang="es-ES" dirty="0" smtClean="0"/>
              <a:t>Y vueltas, (del sepulcro) prepararon aromas y perfumes. Pero </a:t>
            </a:r>
            <a:r>
              <a:rPr lang="es-ES" b="1" dirty="0" smtClean="0">
                <a:solidFill>
                  <a:srgbClr val="FFFF00"/>
                </a:solidFill>
              </a:rPr>
              <a:t>reposaron el sábado</a:t>
            </a:r>
            <a:r>
              <a:rPr lang="es-ES" dirty="0" smtClean="0"/>
              <a:t>, conforme al </a:t>
            </a:r>
            <a:r>
              <a:rPr lang="es-ES" b="1" dirty="0" smtClean="0">
                <a:solidFill>
                  <a:srgbClr val="FFFF00"/>
                </a:solidFill>
              </a:rPr>
              <a:t>Mandamiento. </a:t>
            </a:r>
          </a:p>
        </p:txBody>
      </p:sp>
      <p:pic>
        <p:nvPicPr>
          <p:cNvPr id="24578" name="Picture 2" descr="http://t3.gstatic.com/images?q=tbn:p1fnyNgZdMztSM:http://1.bp.blogspot.com/_94qgZT_HlY8/S7dqZ6gcxSI/AAAAAAAABPQ/tRiMC4lbJIA/s400/sabado_santo.jpg">
            <a:hlinkClick r:id="rId2"/>
          </p:cNvPr>
          <p:cNvPicPr>
            <a:picLocks noChangeAspect="1" noChangeArrowheads="1"/>
          </p:cNvPicPr>
          <p:nvPr/>
        </p:nvPicPr>
        <p:blipFill>
          <a:blip r:embed="rId3" cstate="print"/>
          <a:srcRect/>
          <a:stretch>
            <a:fillRect/>
          </a:stretch>
        </p:blipFill>
        <p:spPr bwMode="auto">
          <a:xfrm>
            <a:off x="6012160" y="1628800"/>
            <a:ext cx="2880320" cy="3024336"/>
          </a:xfrm>
          <a:prstGeom prst="rect">
            <a:avLst/>
          </a:prstGeom>
          <a:noFill/>
        </p:spPr>
      </p:pic>
      <p:sp>
        <p:nvSpPr>
          <p:cNvPr id="5" name="4 Terminador"/>
          <p:cNvSpPr/>
          <p:nvPr/>
        </p:nvSpPr>
        <p:spPr>
          <a:xfrm>
            <a:off x="611560" y="4365104"/>
            <a:ext cx="4752528" cy="2016224"/>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t>El</a:t>
            </a:r>
            <a:r>
              <a:rPr lang="es-ES" sz="2400" b="1" dirty="0" smtClean="0">
                <a:solidFill>
                  <a:srgbClr val="002060"/>
                </a:solidFill>
              </a:rPr>
              <a:t> primer día de la semana</a:t>
            </a:r>
            <a:r>
              <a:rPr lang="es-ES" sz="2000" b="1" dirty="0" smtClean="0"/>
              <a:t> (domingo), muy de mañana, las mujeres </a:t>
            </a:r>
            <a:r>
              <a:rPr lang="es-ES" sz="2400" b="1" dirty="0" smtClean="0">
                <a:solidFill>
                  <a:srgbClr val="002060"/>
                </a:solidFill>
              </a:rPr>
              <a:t>fueron al sepulcro</a:t>
            </a:r>
            <a:r>
              <a:rPr lang="es-ES" sz="2000" b="1" dirty="0" smtClean="0"/>
              <a:t>, llevando los aromas que habían preparado; y otras mujeres con ellas (Luc.24:1).</a:t>
            </a:r>
          </a:p>
        </p:txBody>
      </p:sp>
      <p:sp>
        <p:nvSpPr>
          <p:cNvPr id="6" name="5 Terminador"/>
          <p:cNvSpPr/>
          <p:nvPr/>
        </p:nvSpPr>
        <p:spPr>
          <a:xfrm>
            <a:off x="5652120" y="4869160"/>
            <a:ext cx="3240360" cy="1728192"/>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Esto sucedió el viernes, Día de la preparación. Jesús, como su madre, también  reposó el sábado en el sepulcro.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4578"/>
                                        </p:tgtEl>
                                        <p:attrNameLst>
                                          <p:attrName>style.visibility</p:attrName>
                                        </p:attrNameLst>
                                      </p:cBhvr>
                                      <p:to>
                                        <p:strVal val="visible"/>
                                      </p:to>
                                    </p:set>
                                    <p:animEffect transition="in" filter="diamond(in)">
                                      <p:cBhvr>
                                        <p:cTn id="12" dur="2000"/>
                                        <p:tgtEl>
                                          <p:spTgt spid="24578"/>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to="" calcmode="lin" valueType="num">
                                      <p:cBhvr>
                                        <p:cTn id="27" dur="1" fill="hold"/>
                                        <p:tgtEl>
                                          <p:spTgt spid="3">
                                            <p:txEl>
                                              <p:pRg st="1" end="1"/>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to="" calcmode="lin" valueType="num">
                                      <p:cBhvr>
                                        <p:cTn id="32" dur="1" fill="hold"/>
                                        <p:tgtEl>
                                          <p:spTgt spid="6"/>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to="" calcmode="lin" valueType="num">
                                      <p:cBhvr>
                                        <p:cTn id="3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608512" cy="6264696"/>
          </a:xfrm>
          <a:solidFill>
            <a:srgbClr val="FFFF00"/>
          </a:solidFill>
        </p:spPr>
        <p:txBody>
          <a:bodyPr>
            <a:normAutofit fontScale="77500" lnSpcReduction="20000"/>
          </a:bodyPr>
          <a:lstStyle/>
          <a:p>
            <a:pPr algn="ctr"/>
            <a:endParaRPr lang="es-ES" dirty="0" smtClean="0"/>
          </a:p>
          <a:p>
            <a:pPr algn="ctr"/>
            <a:r>
              <a:rPr lang="es-ES" dirty="0" smtClean="0"/>
              <a:t>Note la extraordinaria obediencia de María a obedecer “Todo lo que él” ordenaba en su Santa Palabra. </a:t>
            </a:r>
          </a:p>
          <a:p>
            <a:endParaRPr lang="es-ES" dirty="0" smtClean="0"/>
          </a:p>
          <a:p>
            <a:r>
              <a:rPr lang="es-ES" dirty="0" smtClean="0"/>
              <a:t>Con el dolor en su corazón por la muerte de su Hijo, pero primero estaba la obediencia a los Mandamientos de Dios. </a:t>
            </a:r>
          </a:p>
          <a:p>
            <a:endParaRPr lang="es-ES" dirty="0" smtClean="0"/>
          </a:p>
          <a:p>
            <a:r>
              <a:rPr lang="es-ES" dirty="0" smtClean="0"/>
              <a:t>Aunque ella, más que nadie sabía que su Hijo era el salvador del mundo, el Mecías prometido. Guardó el sábado conforme “al Mandamiento” (Exo.20:8-11). </a:t>
            </a:r>
            <a:endParaRPr lang="es-ES" dirty="0"/>
          </a:p>
        </p:txBody>
      </p:sp>
      <p:pic>
        <p:nvPicPr>
          <p:cNvPr id="56322" name="Picture 2" descr="http://t3.gstatic.com/images?q=tbn:RnSHyqpmOw1R1M:http://4.bp.blogspot.com/_qmiGPBACKr8/S10TiouuyjI/AAAAAAAAAYM/UBWI5LpYjjk/s400/10_MANDAMIENTOS.jpg">
            <a:hlinkClick r:id="rId2"/>
          </p:cNvPr>
          <p:cNvPicPr>
            <a:picLocks noChangeAspect="1" noChangeArrowheads="1"/>
          </p:cNvPicPr>
          <p:nvPr/>
        </p:nvPicPr>
        <p:blipFill>
          <a:blip r:embed="rId3" cstate="print"/>
          <a:srcRect/>
          <a:stretch>
            <a:fillRect/>
          </a:stretch>
        </p:blipFill>
        <p:spPr bwMode="auto">
          <a:xfrm>
            <a:off x="5724128" y="332656"/>
            <a:ext cx="3024336" cy="1944216"/>
          </a:xfrm>
          <a:prstGeom prst="rect">
            <a:avLst/>
          </a:prstGeom>
          <a:noFill/>
        </p:spPr>
      </p:pic>
      <p:pic>
        <p:nvPicPr>
          <p:cNvPr id="5" name="Picture 2" descr="http://t3.gstatic.com/images?q=tbn:p1fnyNgZdMztSM:http://1.bp.blogspot.com/_94qgZT_HlY8/S7dqZ6gcxSI/AAAAAAAABPQ/tRiMC4lbJIA/s400/sabado_santo.jpg">
            <a:hlinkClick r:id="rId4"/>
          </p:cNvPr>
          <p:cNvPicPr>
            <a:picLocks noChangeAspect="1" noChangeArrowheads="1"/>
          </p:cNvPicPr>
          <p:nvPr/>
        </p:nvPicPr>
        <p:blipFill>
          <a:blip r:embed="rId5" cstate="print"/>
          <a:srcRect/>
          <a:stretch>
            <a:fillRect/>
          </a:stretch>
        </p:blipFill>
        <p:spPr bwMode="auto">
          <a:xfrm>
            <a:off x="5724128" y="2492896"/>
            <a:ext cx="3168352" cy="2088232"/>
          </a:xfrm>
          <a:prstGeom prst="rect">
            <a:avLst/>
          </a:prstGeom>
          <a:noFill/>
        </p:spPr>
      </p:pic>
      <p:sp>
        <p:nvSpPr>
          <p:cNvPr id="6" name="5 Terminador"/>
          <p:cNvSpPr/>
          <p:nvPr/>
        </p:nvSpPr>
        <p:spPr>
          <a:xfrm>
            <a:off x="5148064" y="4725144"/>
            <a:ext cx="3600400" cy="1728192"/>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El que ahora era su hijo había dicho en el monte Sinaí, antes de encarnarse:</a:t>
            </a:r>
            <a:r>
              <a:rPr lang="es-ES" b="1" dirty="0" smtClean="0">
                <a:solidFill>
                  <a:srgbClr val="FFFF00"/>
                </a:solidFill>
              </a:rPr>
              <a:t> “Acuérdate de santificar el sábado”</a:t>
            </a:r>
            <a:r>
              <a:rPr lang="es-ES" dirty="0" smtClean="0"/>
              <a:t> y eso bastaba para obedecer (Exo.20:8).</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56322"/>
                                        </p:tgtEl>
                                        <p:attrNameLst>
                                          <p:attrName>style.visibility</p:attrName>
                                        </p:attrNameLst>
                                      </p:cBhvr>
                                      <p:to>
                                        <p:strVal val="visible"/>
                                      </p:to>
                                    </p:set>
                                    <p:anim to="" calcmode="lin" valueType="num">
                                      <p:cBhvr>
                                        <p:cTn id="22" dur="1" fill="hold"/>
                                        <p:tgtEl>
                                          <p:spTgt spid="5632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diamond(in)">
                                      <p:cBhvr>
                                        <p:cTn id="32" dur="2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1000" fill="hold"/>
                                        <p:tgtEl>
                                          <p:spTgt spid="6"/>
                                        </p:tgtEl>
                                        <p:attrNameLst>
                                          <p:attrName>ppt_w</p:attrName>
                                        </p:attrNameLst>
                                      </p:cBhvr>
                                      <p:tavLst>
                                        <p:tav tm="0">
                                          <p:val>
                                            <p:strVal val="#ppt_w*0.70"/>
                                          </p:val>
                                        </p:tav>
                                        <p:tav tm="100000">
                                          <p:val>
                                            <p:strVal val="#ppt_w"/>
                                          </p:val>
                                        </p:tav>
                                      </p:tavLst>
                                    </p:anim>
                                    <p:anim calcmode="lin" valueType="num">
                                      <p:cBhvr>
                                        <p:cTn id="38" dur="1000" fill="hold"/>
                                        <p:tgtEl>
                                          <p:spTgt spid="6"/>
                                        </p:tgtEl>
                                        <p:attrNameLst>
                                          <p:attrName>ppt_h</p:attrName>
                                        </p:attrNameLst>
                                      </p:cBhvr>
                                      <p:tavLst>
                                        <p:tav tm="0">
                                          <p:val>
                                            <p:strVal val="#ppt_h"/>
                                          </p:val>
                                        </p:tav>
                                        <p:tav tm="100000">
                                          <p:val>
                                            <p:strVal val="#ppt_h"/>
                                          </p:val>
                                        </p:tav>
                                      </p:tavLst>
                                    </p:anim>
                                    <p:animEffect transition="in" filter="fade">
                                      <p:cBhvr>
                                        <p:cTn id="3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solidFill>
        </p:spPr>
        <p:txBody>
          <a:bodyPr>
            <a:noAutofit/>
          </a:bodyPr>
          <a:lstStyle/>
          <a:p>
            <a:r>
              <a:rPr lang="es-ES" sz="3600" b="1" i="1" dirty="0" smtClean="0">
                <a:solidFill>
                  <a:srgbClr val="FFFF00"/>
                </a:solidFill>
                <a:latin typeface="Algerian" pitchFamily="82" charset="0"/>
              </a:rPr>
              <a:t>¿Què habían dicho los profetas con relación a María?</a:t>
            </a:r>
            <a:endParaRPr lang="es-ES" sz="3600" b="1" i="1" dirty="0">
              <a:solidFill>
                <a:srgbClr val="FFFF00"/>
              </a:solidFill>
              <a:latin typeface="Algerian" pitchFamily="82" charset="0"/>
            </a:endParaRPr>
          </a:p>
        </p:txBody>
      </p:sp>
      <p:sp>
        <p:nvSpPr>
          <p:cNvPr id="3" name="2 Marcador de contenido"/>
          <p:cNvSpPr>
            <a:spLocks noGrp="1"/>
          </p:cNvSpPr>
          <p:nvPr>
            <p:ph idx="1"/>
          </p:nvPr>
        </p:nvSpPr>
        <p:spPr>
          <a:xfrm>
            <a:off x="457200" y="1600200"/>
            <a:ext cx="8229600" cy="4997152"/>
          </a:xfrm>
          <a:solidFill>
            <a:schemeClr val="accent5">
              <a:lumMod val="60000"/>
              <a:lumOff val="40000"/>
            </a:schemeClr>
          </a:solidFill>
        </p:spPr>
        <p:txBody>
          <a:bodyPr>
            <a:normAutofit fontScale="92500" lnSpcReduction="20000"/>
          </a:bodyPr>
          <a:lstStyle/>
          <a:p>
            <a:r>
              <a:rPr lang="es-ES" dirty="0" smtClean="0"/>
              <a:t>“Por tanto, el Señor mismo os dará una </a:t>
            </a:r>
            <a:r>
              <a:rPr lang="es-ES" b="1" dirty="0" smtClean="0">
                <a:solidFill>
                  <a:srgbClr val="FF0000"/>
                </a:solidFill>
              </a:rPr>
              <a:t>señal</a:t>
            </a:r>
            <a:r>
              <a:rPr lang="es-ES" dirty="0" smtClean="0"/>
              <a:t>: La </a:t>
            </a:r>
            <a:r>
              <a:rPr lang="es-ES" b="1" dirty="0" smtClean="0">
                <a:solidFill>
                  <a:srgbClr val="FF0000"/>
                </a:solidFill>
              </a:rPr>
              <a:t>virgen concebirá</a:t>
            </a:r>
            <a:r>
              <a:rPr lang="es-ES" dirty="0" smtClean="0"/>
              <a:t>, y dará a </a:t>
            </a:r>
            <a:r>
              <a:rPr lang="es-ES" b="1" dirty="0" smtClean="0">
                <a:solidFill>
                  <a:srgbClr val="FF0000"/>
                </a:solidFill>
              </a:rPr>
              <a:t>luz</a:t>
            </a:r>
            <a:r>
              <a:rPr lang="es-ES" dirty="0" smtClean="0"/>
              <a:t> un hijo, y se llamará Emanuel (Dios con nosotros Isaías 7:14). Esto lo anunció Isaías 686 años antes.</a:t>
            </a:r>
          </a:p>
          <a:p>
            <a:endParaRPr lang="es-ES" dirty="0" smtClean="0"/>
          </a:p>
          <a:p>
            <a:pPr algn="ctr">
              <a:buNone/>
            </a:pPr>
            <a:r>
              <a:rPr lang="es-ES" dirty="0" smtClean="0"/>
              <a:t>        </a:t>
            </a:r>
            <a:r>
              <a:rPr lang="es-ES" sz="4300" b="1" dirty="0" smtClean="0">
                <a:solidFill>
                  <a:srgbClr val="FFFF00"/>
                </a:solidFill>
                <a:latin typeface="Algerian" pitchFamily="82" charset="0"/>
              </a:rPr>
              <a:t> ¿Cuál era la “señal”?</a:t>
            </a:r>
            <a:endParaRPr lang="es-ES" b="1" dirty="0" smtClean="0">
              <a:solidFill>
                <a:srgbClr val="FFFF00"/>
              </a:solidFill>
              <a:latin typeface="Algerian" pitchFamily="82" charset="0"/>
            </a:endParaRPr>
          </a:p>
          <a:p>
            <a:pPr marL="514350" indent="-514350">
              <a:buAutoNum type="arabicParenR"/>
            </a:pPr>
            <a:r>
              <a:rPr lang="es-ES" dirty="0" smtClean="0"/>
              <a:t>Que la “virgen” </a:t>
            </a:r>
            <a:r>
              <a:rPr lang="es-ES" b="1" dirty="0" smtClean="0">
                <a:solidFill>
                  <a:srgbClr val="FF0000"/>
                </a:solidFill>
              </a:rPr>
              <a:t>concibiera</a:t>
            </a:r>
            <a:r>
              <a:rPr lang="es-ES" dirty="0" smtClean="0"/>
              <a:t> sin la </a:t>
            </a:r>
            <a:r>
              <a:rPr lang="es-ES" b="1" dirty="0" smtClean="0">
                <a:solidFill>
                  <a:srgbClr val="FF0000"/>
                </a:solidFill>
              </a:rPr>
              <a:t>intervención</a:t>
            </a:r>
            <a:r>
              <a:rPr lang="es-ES" dirty="0" smtClean="0"/>
              <a:t> de un hombre, sino del </a:t>
            </a:r>
            <a:r>
              <a:rPr lang="es-ES" b="1" dirty="0" smtClean="0">
                <a:solidFill>
                  <a:srgbClr val="FF0000"/>
                </a:solidFill>
              </a:rPr>
              <a:t>Espíritu Santo.</a:t>
            </a:r>
          </a:p>
          <a:p>
            <a:pPr marL="514350" indent="-514350">
              <a:buAutoNum type="arabicParenR"/>
            </a:pPr>
            <a:endParaRPr lang="es-ES" dirty="0" smtClean="0"/>
          </a:p>
          <a:p>
            <a:pPr marL="514350" indent="-514350">
              <a:buAutoNum type="arabicParenR"/>
            </a:pPr>
            <a:r>
              <a:rPr lang="es-ES" dirty="0" smtClean="0"/>
              <a:t>Que diera a </a:t>
            </a:r>
            <a:r>
              <a:rPr lang="es-ES" b="1" dirty="0" smtClean="0">
                <a:solidFill>
                  <a:srgbClr val="FF0000"/>
                </a:solidFill>
              </a:rPr>
              <a:t>luz un hijo</a:t>
            </a:r>
            <a:r>
              <a:rPr lang="es-ES" dirty="0" smtClean="0"/>
              <a:t>, y quedara </a:t>
            </a:r>
            <a:r>
              <a:rPr lang="es-ES" b="1" dirty="0" smtClean="0">
                <a:solidFill>
                  <a:srgbClr val="FF0000"/>
                </a:solidFill>
              </a:rPr>
              <a:t>“virgen”</a:t>
            </a:r>
            <a:r>
              <a:rPr lang="es-ES" dirty="0" smtClean="0"/>
              <a:t>. como evidentemente sucedió.</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7030A0"/>
          </a:solidFill>
        </p:spPr>
        <p:txBody>
          <a:bodyPr>
            <a:noAutofit/>
          </a:bodyPr>
          <a:lstStyle/>
          <a:p>
            <a:r>
              <a:rPr lang="es-ES" sz="4000" b="1" i="1" dirty="0" smtClean="0">
                <a:solidFill>
                  <a:srgbClr val="FFFF00"/>
                </a:solidFill>
              </a:rPr>
              <a:t>Embarazo único, en toda la historia de la humanidad, y la reacción d José</a:t>
            </a:r>
            <a:endParaRPr lang="es-ES" sz="4000" b="1" i="1" dirty="0">
              <a:solidFill>
                <a:srgbClr val="FFFF00"/>
              </a:solidFill>
            </a:endParaRPr>
          </a:p>
        </p:txBody>
      </p:sp>
      <p:sp>
        <p:nvSpPr>
          <p:cNvPr id="3" name="2 Marcador de contenido"/>
          <p:cNvSpPr>
            <a:spLocks noGrp="1"/>
          </p:cNvSpPr>
          <p:nvPr>
            <p:ph idx="1"/>
          </p:nvPr>
        </p:nvSpPr>
        <p:spPr>
          <a:xfrm>
            <a:off x="457200" y="1600200"/>
            <a:ext cx="4762872" cy="4853136"/>
          </a:xfrm>
        </p:spPr>
        <p:txBody>
          <a:bodyPr>
            <a:normAutofit fontScale="92500" lnSpcReduction="20000"/>
          </a:bodyPr>
          <a:lstStyle/>
          <a:p>
            <a:r>
              <a:rPr lang="es-ES" b="1" dirty="0" smtClean="0">
                <a:solidFill>
                  <a:srgbClr val="FF0000"/>
                </a:solidFill>
              </a:rPr>
              <a:t>Mateo 1:18-19.</a:t>
            </a:r>
          </a:p>
          <a:p>
            <a:pPr algn="ctr"/>
            <a:r>
              <a:rPr lang="es-ES" dirty="0" smtClean="0"/>
              <a:t>El nacimiento de Jesucristo fue así: María su madre estaba comprometida a casarse con José. Pero </a:t>
            </a:r>
            <a:r>
              <a:rPr lang="es-ES" b="1" dirty="0" smtClean="0">
                <a:solidFill>
                  <a:srgbClr val="FF0000"/>
                </a:solidFill>
              </a:rPr>
              <a:t>antes que se unieran</a:t>
            </a:r>
            <a:r>
              <a:rPr lang="es-ES" dirty="0" smtClean="0"/>
              <a:t>, se halló en </a:t>
            </a:r>
            <a:r>
              <a:rPr lang="es-ES" b="1" dirty="0" smtClean="0">
                <a:solidFill>
                  <a:srgbClr val="FF0000"/>
                </a:solidFill>
              </a:rPr>
              <a:t>cinta</a:t>
            </a:r>
            <a:r>
              <a:rPr lang="es-ES" dirty="0" smtClean="0"/>
              <a:t> por obra del Espíritu Santo. </a:t>
            </a:r>
          </a:p>
          <a:p>
            <a:r>
              <a:rPr lang="es-ES" dirty="0" smtClean="0"/>
              <a:t>19 Como José, su esposo, era </a:t>
            </a:r>
            <a:r>
              <a:rPr lang="es-ES" b="1" dirty="0" smtClean="0">
                <a:solidFill>
                  <a:srgbClr val="FF0000"/>
                </a:solidFill>
              </a:rPr>
              <a:t>justo</a:t>
            </a:r>
            <a:r>
              <a:rPr lang="es-ES" dirty="0" smtClean="0"/>
              <a:t>, no quería </a:t>
            </a:r>
            <a:r>
              <a:rPr lang="es-ES" b="1" dirty="0" smtClean="0">
                <a:solidFill>
                  <a:srgbClr val="FF0000"/>
                </a:solidFill>
              </a:rPr>
              <a:t>difamarla</a:t>
            </a:r>
            <a:r>
              <a:rPr lang="es-ES" dirty="0" smtClean="0"/>
              <a:t>. Por eso decidió dejarla </a:t>
            </a:r>
            <a:r>
              <a:rPr lang="es-ES" b="1" dirty="0" smtClean="0">
                <a:solidFill>
                  <a:srgbClr val="FF0000"/>
                </a:solidFill>
              </a:rPr>
              <a:t>secretamente. </a:t>
            </a:r>
          </a:p>
        </p:txBody>
      </p:sp>
      <p:pic>
        <p:nvPicPr>
          <p:cNvPr id="25602" name="Picture 2" descr="http://t0.gstatic.com/images?q=tbn:q2gcKoRFZ-NV5M:http://www.jesusmartinezgarcia.org/jmg/libro5/imagenes_sjose/dolor_11.jpg">
            <a:hlinkClick r:id="rId2"/>
          </p:cNvPr>
          <p:cNvPicPr>
            <a:picLocks noChangeAspect="1" noChangeArrowheads="1"/>
          </p:cNvPicPr>
          <p:nvPr/>
        </p:nvPicPr>
        <p:blipFill>
          <a:blip r:embed="rId3" cstate="print"/>
          <a:srcRect/>
          <a:stretch>
            <a:fillRect/>
          </a:stretch>
        </p:blipFill>
        <p:spPr bwMode="auto">
          <a:xfrm>
            <a:off x="5436096" y="1916832"/>
            <a:ext cx="3096344" cy="2664296"/>
          </a:xfrm>
          <a:prstGeom prst="rect">
            <a:avLst/>
          </a:prstGeom>
          <a:noFill/>
        </p:spPr>
      </p:pic>
      <p:sp>
        <p:nvSpPr>
          <p:cNvPr id="5" name="4 Terminador"/>
          <p:cNvSpPr/>
          <p:nvPr/>
        </p:nvSpPr>
        <p:spPr>
          <a:xfrm>
            <a:off x="5364088" y="4653136"/>
            <a:ext cx="3456384" cy="194421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FFFF00"/>
                </a:solidFill>
              </a:rPr>
              <a:t>Por más que María le explicaba a José, como había sido el asunto del embarazo, que era del Espíritu Santo, José no lo podía aceptar, y decidió no volver a visitarla.</a:t>
            </a:r>
            <a:endParaRPr lang="es-ES"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to="" calcmode="lin" valueType="num">
                                      <p:cBhvr>
                                        <p:cTn id="13" dur="1" fill="hold"/>
                                        <p:tgtEl>
                                          <p:spTgt spid="3">
                                            <p:txEl>
                                              <p:pRg st="0" end="0"/>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to="" calcmode="lin" valueType="num">
                                      <p:cBhvr>
                                        <p:cTn id="18" dur="1" fill="hold"/>
                                        <p:tgtEl>
                                          <p:spTgt spid="3">
                                            <p:txEl>
                                              <p:pRg st="1" end="1"/>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25602"/>
                                        </p:tgtEl>
                                        <p:attrNameLst>
                                          <p:attrName>style.visibility</p:attrName>
                                        </p:attrNameLst>
                                      </p:cBhvr>
                                      <p:to>
                                        <p:strVal val="visible"/>
                                      </p:to>
                                    </p:set>
                                    <p:animEffect transition="in" filter="diamond(in)">
                                      <p:cBhvr>
                                        <p:cTn id="23" dur="2000"/>
                                        <p:tgtEl>
                                          <p:spTgt spid="25602"/>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blinds(horizontal)">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5" presetClass="entr" presetSubtype="0"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strVal val="#ppt_w*0.70"/>
                                          </p:val>
                                        </p:tav>
                                        <p:tav tm="100000">
                                          <p:val>
                                            <p:strVal val="#ppt_w"/>
                                          </p:val>
                                        </p:tav>
                                      </p:tavLst>
                                    </p:anim>
                                    <p:anim calcmode="lin" valueType="num">
                                      <p:cBhvr>
                                        <p:cTn id="34" dur="1000" fill="hold"/>
                                        <p:tgtEl>
                                          <p:spTgt spid="5"/>
                                        </p:tgtEl>
                                        <p:attrNameLst>
                                          <p:attrName>ppt_h</p:attrName>
                                        </p:attrNameLst>
                                      </p:cBhvr>
                                      <p:tavLst>
                                        <p:tav tm="0">
                                          <p:val>
                                            <p:strVal val="#ppt_h"/>
                                          </p:val>
                                        </p:tav>
                                        <p:tav tm="100000">
                                          <p:val>
                                            <p:strVal val="#ppt_h"/>
                                          </p:val>
                                        </p:tav>
                                      </p:tavLst>
                                    </p:anim>
                                    <p:animEffect transition="in" filter="fade">
                                      <p:cBhvr>
                                        <p:cTn id="3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i="1" dirty="0" smtClean="0">
                <a:solidFill>
                  <a:srgbClr val="7030A0"/>
                </a:solidFill>
              </a:rPr>
              <a:t>Dios interviene para salvar la relación</a:t>
            </a:r>
            <a:endParaRPr lang="es-ES" b="1" i="1" dirty="0">
              <a:solidFill>
                <a:srgbClr val="7030A0"/>
              </a:solidFill>
            </a:endParaRPr>
          </a:p>
        </p:txBody>
      </p:sp>
      <p:sp>
        <p:nvSpPr>
          <p:cNvPr id="3" name="2 Marcador de contenido"/>
          <p:cNvSpPr>
            <a:spLocks noGrp="1"/>
          </p:cNvSpPr>
          <p:nvPr>
            <p:ph idx="1"/>
          </p:nvPr>
        </p:nvSpPr>
        <p:spPr>
          <a:xfrm>
            <a:off x="457200" y="1600200"/>
            <a:ext cx="4690864" cy="4525963"/>
          </a:xfrm>
        </p:spPr>
        <p:txBody>
          <a:bodyPr>
            <a:normAutofit/>
          </a:bodyPr>
          <a:lstStyle/>
          <a:p>
            <a:pPr algn="ctr"/>
            <a:r>
              <a:rPr lang="es-ES" dirty="0" smtClean="0"/>
              <a:t>Vers. 20  </a:t>
            </a:r>
            <a:r>
              <a:rPr lang="es-ES" b="1" dirty="0" smtClean="0">
                <a:solidFill>
                  <a:srgbClr val="FF0000"/>
                </a:solidFill>
              </a:rPr>
              <a:t>Pensando en esto</a:t>
            </a:r>
            <a:r>
              <a:rPr lang="es-ES" dirty="0" smtClean="0"/>
              <a:t>, un </a:t>
            </a:r>
            <a:r>
              <a:rPr lang="es-ES" b="1" dirty="0" smtClean="0">
                <a:solidFill>
                  <a:srgbClr val="FF0000"/>
                </a:solidFill>
              </a:rPr>
              <a:t>ángel del Señor</a:t>
            </a:r>
            <a:r>
              <a:rPr lang="es-ES" dirty="0" smtClean="0"/>
              <a:t> se le apareció en </a:t>
            </a:r>
            <a:r>
              <a:rPr lang="es-ES" b="1" dirty="0" smtClean="0">
                <a:solidFill>
                  <a:srgbClr val="FF0000"/>
                </a:solidFill>
              </a:rPr>
              <a:t>sueño</a:t>
            </a:r>
            <a:r>
              <a:rPr lang="es-ES" dirty="0" smtClean="0"/>
              <a:t>, y le dijo: </a:t>
            </a:r>
            <a:r>
              <a:rPr lang="es-ES" b="1" dirty="0" smtClean="0"/>
              <a:t>“José, hijo de David, no </a:t>
            </a:r>
            <a:r>
              <a:rPr lang="es-ES" b="1" u="sng" dirty="0" smtClean="0"/>
              <a:t>temas recibir a María por esposa</a:t>
            </a:r>
            <a:r>
              <a:rPr lang="es-ES" b="1" dirty="0" smtClean="0"/>
              <a:t>, porque lo que ella ha concebido es del </a:t>
            </a:r>
            <a:r>
              <a:rPr lang="es-ES" b="1" u="sng" dirty="0" smtClean="0"/>
              <a:t>Espíritu Santo.</a:t>
            </a:r>
            <a:endParaRPr lang="es-ES" dirty="0"/>
          </a:p>
        </p:txBody>
      </p:sp>
      <p:pic>
        <p:nvPicPr>
          <p:cNvPr id="1026" name="Picture 2" descr="http://t2.gstatic.com/images?q=tbn:c9vyfi0DXOzxSM:http://www.caminando-con-jesus.org/NAVIDAD/MISAVESPERTINA_archivos/image007.jpg">
            <a:hlinkClick r:id="rId2"/>
          </p:cNvPr>
          <p:cNvPicPr>
            <a:picLocks noChangeAspect="1" noChangeArrowheads="1"/>
          </p:cNvPicPr>
          <p:nvPr/>
        </p:nvPicPr>
        <p:blipFill>
          <a:blip r:embed="rId3" cstate="print"/>
          <a:srcRect/>
          <a:stretch>
            <a:fillRect/>
          </a:stretch>
        </p:blipFill>
        <p:spPr bwMode="auto">
          <a:xfrm>
            <a:off x="5508104" y="1844824"/>
            <a:ext cx="2952328" cy="3384376"/>
          </a:xfrm>
          <a:prstGeom prst="rect">
            <a:avLst/>
          </a:prstGeom>
          <a:noFill/>
        </p:spPr>
      </p:pic>
      <p:sp>
        <p:nvSpPr>
          <p:cNvPr id="5" name="4 Terminador"/>
          <p:cNvSpPr/>
          <p:nvPr/>
        </p:nvSpPr>
        <p:spPr>
          <a:xfrm>
            <a:off x="5220072" y="5517232"/>
            <a:ext cx="3600400" cy="936104"/>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 Dios siempre tiene la solución para todos los problemas.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5" name="4 Terminador"/>
          <p:cNvSpPr/>
          <p:nvPr/>
        </p:nvSpPr>
        <p:spPr>
          <a:xfrm>
            <a:off x="5292080" y="3933056"/>
            <a:ext cx="3600400" cy="2664296"/>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FF0000"/>
                </a:solidFill>
              </a:rPr>
              <a:t>En el corazón de José había una mezcla de gozo y arrepentimiento por haber dudado de la fidelidad de María, las cosas no eran como él pensaba, sino como María se las había contado. Por lo tato, él también necesitaba de un salvador.</a:t>
            </a:r>
          </a:p>
        </p:txBody>
      </p:sp>
      <p:sp>
        <p:nvSpPr>
          <p:cNvPr id="6" name="5 Pergamino vertical"/>
          <p:cNvSpPr/>
          <p:nvPr/>
        </p:nvSpPr>
        <p:spPr>
          <a:xfrm>
            <a:off x="0" y="404664"/>
            <a:ext cx="5436096" cy="6048672"/>
          </a:xfrm>
          <a:prstGeom prst="verticalScroll">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smtClean="0"/>
              <a:t>21 “dará a luz un hijo, y lo llamarás Jesús porque </a:t>
            </a:r>
            <a:r>
              <a:rPr lang="es-ES" sz="2800" b="1" u="sng" dirty="0" smtClean="0">
                <a:solidFill>
                  <a:srgbClr val="FF0000"/>
                </a:solidFill>
              </a:rPr>
              <a:t>él</a:t>
            </a:r>
            <a:r>
              <a:rPr lang="es-ES" sz="2800" dirty="0" smtClean="0"/>
              <a:t> salvará a su pueblo de sus pecados”.</a:t>
            </a:r>
          </a:p>
          <a:p>
            <a:endParaRPr lang="es-ES" sz="2800" dirty="0" smtClean="0"/>
          </a:p>
          <a:p>
            <a:pPr algn="ctr"/>
            <a:r>
              <a:rPr lang="es-ES" sz="2800" dirty="0" smtClean="0"/>
              <a:t>24 Cuando José despertó del sueño hizo </a:t>
            </a:r>
            <a:r>
              <a:rPr lang="es-ES" sz="2800" b="1" u="sng" dirty="0" smtClean="0">
                <a:solidFill>
                  <a:srgbClr val="FF0000"/>
                </a:solidFill>
              </a:rPr>
              <a:t>como el ángel del Señor le había mandado</a:t>
            </a:r>
            <a:r>
              <a:rPr lang="es-ES" sz="2800" dirty="0" smtClean="0"/>
              <a:t>, y recibió a María por esposa (Mateo 1:18-24).</a:t>
            </a:r>
            <a:endParaRPr lang="es-ES" dirty="0"/>
          </a:p>
        </p:txBody>
      </p:sp>
      <p:pic>
        <p:nvPicPr>
          <p:cNvPr id="24577" name="Picture 1" descr="C:\Users\HUMBERTO\Pictures\MATRIMONIO\2F44MWCA19473QCAKD4YS8CA8ER4GTCAIVFFI0CAB34TN5CAQ3QSRHCAP4J7XRCA03LYYSCAZVI3AWCAW3W8SBCAKEWVG4CAPIM3EQCAVIFL0KCAOXSXCDCAPL2AW0CA91LILQCAQUGNJ8CAK3IIN2.jpg"/>
          <p:cNvPicPr>
            <a:picLocks noChangeAspect="1" noChangeArrowheads="1"/>
          </p:cNvPicPr>
          <p:nvPr/>
        </p:nvPicPr>
        <p:blipFill>
          <a:blip r:embed="rId2" cstate="print"/>
          <a:srcRect/>
          <a:stretch>
            <a:fillRect/>
          </a:stretch>
        </p:blipFill>
        <p:spPr bwMode="auto">
          <a:xfrm>
            <a:off x="5724128" y="404664"/>
            <a:ext cx="3096344" cy="2016224"/>
          </a:xfrm>
          <a:prstGeom prst="rect">
            <a:avLst/>
          </a:prstGeom>
          <a:noFill/>
        </p:spPr>
      </p:pic>
      <p:sp>
        <p:nvSpPr>
          <p:cNvPr id="7" name="6 Terminador"/>
          <p:cNvSpPr/>
          <p:nvPr/>
        </p:nvSpPr>
        <p:spPr>
          <a:xfrm>
            <a:off x="5436096" y="2636912"/>
            <a:ext cx="3240360" cy="1152128"/>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 José no había creído en la palabra de María, pero cuando Jesús intervino, hubo una reconciliación.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to="" calcmode="lin" valueType="num">
                                      <p:cBhvr>
                                        <p:cTn id="7" dur="1" fill="hold"/>
                                        <p:tgtEl>
                                          <p:spTgt spid="6">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 to="" calcmode="lin" valueType="num">
                                      <p:cBhvr>
                                        <p:cTn id="10" dur="1" fill="hold"/>
                                        <p:tgtEl>
                                          <p:spTgt spid="6">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24577"/>
                                        </p:tgtEl>
                                        <p:attrNameLst>
                                          <p:attrName>style.visibility</p:attrName>
                                        </p:attrNameLst>
                                      </p:cBhvr>
                                      <p:to>
                                        <p:strVal val="visible"/>
                                      </p:to>
                                    </p:set>
                                    <p:anim to="" calcmode="lin" valueType="num">
                                      <p:cBhvr>
                                        <p:cTn id="15" dur="1" fill="hold"/>
                                        <p:tgtEl>
                                          <p:spTgt spid="24577"/>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nodeType="click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 to="" calcmode="lin" valueType="num">
                                      <p:cBhvr>
                                        <p:cTn id="20" dur="1" fill="hold"/>
                                        <p:tgtEl>
                                          <p:spTgt spid="6">
                                            <p:txEl>
                                              <p:pRg st="2" end="2"/>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to="" calcmode="lin" valueType="num">
                                      <p:cBhvr>
                                        <p:cTn id="25" dur="1" fill="hold"/>
                                        <p:tgtEl>
                                          <p:spTgt spid="5"/>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8" presetClass="entr" presetSubtype="16"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diamond(in)">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uiExpand="1" build="allAtOnce"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50000"/>
            </a:schemeClr>
          </a:solidFill>
        </p:spPr>
        <p:txBody>
          <a:bodyPr>
            <a:noAutofit/>
          </a:bodyPr>
          <a:lstStyle/>
          <a:p>
            <a:r>
              <a:rPr lang="es-ES" b="1" i="1" dirty="0" smtClean="0">
                <a:solidFill>
                  <a:srgbClr val="FFFF00"/>
                </a:solidFill>
              </a:rPr>
              <a:t>¿A quienes cobijaba la salvación ofrecida por Jesús?</a:t>
            </a:r>
            <a:endParaRPr lang="es-ES" b="1" i="1" dirty="0">
              <a:solidFill>
                <a:srgbClr val="FFFF00"/>
              </a:solidFill>
            </a:endParaRPr>
          </a:p>
        </p:txBody>
      </p:sp>
      <p:sp>
        <p:nvSpPr>
          <p:cNvPr id="3" name="2 Marcador de contenido"/>
          <p:cNvSpPr>
            <a:spLocks noGrp="1"/>
          </p:cNvSpPr>
          <p:nvPr>
            <p:ph idx="1"/>
          </p:nvPr>
        </p:nvSpPr>
        <p:spPr>
          <a:xfrm>
            <a:off x="457200" y="1600200"/>
            <a:ext cx="4186808" cy="4525963"/>
          </a:xfrm>
          <a:solidFill>
            <a:srgbClr val="92D050"/>
          </a:solidFill>
        </p:spPr>
        <p:txBody>
          <a:bodyPr>
            <a:normAutofit fontScale="92500" lnSpcReduction="20000"/>
          </a:bodyPr>
          <a:lstStyle/>
          <a:p>
            <a:pPr algn="ctr"/>
            <a:endParaRPr lang="es-ES" dirty="0" smtClean="0"/>
          </a:p>
          <a:p>
            <a:pPr algn="ctr"/>
            <a:r>
              <a:rPr lang="es-ES" dirty="0" smtClean="0"/>
              <a:t>Ciertamente que cobijaba a Adán y todos sus descendientes, por cuanto: </a:t>
            </a:r>
            <a:r>
              <a:rPr lang="es-ES" b="1" dirty="0" smtClean="0">
                <a:solidFill>
                  <a:srgbClr val="FF0000"/>
                </a:solidFill>
              </a:rPr>
              <a:t>“todos pecaron, y están destituidos de la gloria de Dios”</a:t>
            </a:r>
            <a:r>
              <a:rPr lang="es-ES" dirty="0" smtClean="0"/>
              <a:t> (Romanos 3:23).</a:t>
            </a:r>
          </a:p>
          <a:p>
            <a:pPr algn="ctr">
              <a:buNone/>
            </a:pPr>
            <a:r>
              <a:rPr lang="es-ES" dirty="0" smtClean="0"/>
              <a:t> </a:t>
            </a:r>
          </a:p>
          <a:p>
            <a:endParaRPr lang="es-ES" dirty="0" smtClean="0"/>
          </a:p>
          <a:p>
            <a:endParaRPr lang="es-ES" dirty="0" smtClean="0"/>
          </a:p>
          <a:p>
            <a:endParaRPr lang="es-ES" dirty="0"/>
          </a:p>
        </p:txBody>
      </p:sp>
      <p:pic>
        <p:nvPicPr>
          <p:cNvPr id="1026" name="Picture 2" descr="C:\Users\HUMBERTO\Pictures\ADÀN Y EVAN\Adàn y Eva ofrecen el sacrificio.U2ALURCACN6HZDCA67I470CABPQW88CA6HSB87CA7YUQPQCAB4A6L4CAXJ4OA1CAB8DAM9CAFZCB2LCAZZN6N2CAADFIZQCAAM15NACAABGVYGCA237S20CA0S08MACANHYZ0SCAE6739SCACIYO67.jpg"/>
          <p:cNvPicPr>
            <a:picLocks noChangeAspect="1" noChangeArrowheads="1"/>
          </p:cNvPicPr>
          <p:nvPr/>
        </p:nvPicPr>
        <p:blipFill>
          <a:blip r:embed="rId2" cstate="print"/>
          <a:srcRect/>
          <a:stretch>
            <a:fillRect/>
          </a:stretch>
        </p:blipFill>
        <p:spPr bwMode="auto">
          <a:xfrm>
            <a:off x="5220072" y="1700808"/>
            <a:ext cx="3312368" cy="468051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diamond(in)">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calcmode="lin" valueType="num">
                                      <p:cBhvr>
                                        <p:cTn id="17" dur="1000" fill="hold"/>
                                        <p:tgtEl>
                                          <p:spTgt spid="3">
                                            <p:bg/>
                                          </p:spTgt>
                                        </p:tgtEl>
                                        <p:attrNameLst>
                                          <p:attrName>ppt_w</p:attrName>
                                        </p:attrNameLst>
                                      </p:cBhvr>
                                      <p:tavLst>
                                        <p:tav tm="0">
                                          <p:val>
                                            <p:strVal val="#ppt_w*0.70"/>
                                          </p:val>
                                        </p:tav>
                                        <p:tav tm="100000">
                                          <p:val>
                                            <p:strVal val="#ppt_w"/>
                                          </p:val>
                                        </p:tav>
                                      </p:tavLst>
                                    </p:anim>
                                    <p:anim calcmode="lin" valueType="num">
                                      <p:cBhvr>
                                        <p:cTn id="18" dur="1000" fill="hold"/>
                                        <p:tgtEl>
                                          <p:spTgt spid="3">
                                            <p:bg/>
                                          </p:spTgt>
                                        </p:tgtEl>
                                        <p:attrNameLst>
                                          <p:attrName>ppt_h</p:attrName>
                                        </p:attrNameLst>
                                      </p:cBhvr>
                                      <p:tavLst>
                                        <p:tav tm="0">
                                          <p:val>
                                            <p:strVal val="#ppt_h"/>
                                          </p:val>
                                        </p:tav>
                                        <p:tav tm="100000">
                                          <p:val>
                                            <p:strVal val="#ppt_h"/>
                                          </p:val>
                                        </p:tav>
                                      </p:tavLst>
                                    </p:anim>
                                    <p:animEffect transition="in" filter="fade">
                                      <p:cBhvr>
                                        <p:cTn id="19" dur="1000"/>
                                        <p:tgtEl>
                                          <p:spTgt spid="3">
                                            <p:bg/>
                                          </p:spTgt>
                                        </p:tgtEl>
                                      </p:cBhvr>
                                    </p:animEffect>
                                  </p:childTnLst>
                                </p:cTn>
                              </p:par>
                            </p:childTnLst>
                          </p:cTn>
                        </p:par>
                      </p:childTnLst>
                    </p:cTn>
                  </p:par>
                  <p:par>
                    <p:cTn id="20" fill="hold">
                      <p:stCondLst>
                        <p:cond delay="indefinite"/>
                      </p:stCondLst>
                      <p:childTnLst>
                        <p:par>
                          <p:cTn id="21" fill="hold">
                            <p:stCondLst>
                              <p:cond delay="0"/>
                            </p:stCondLst>
                            <p:childTnLst>
                              <p:par>
                                <p:cTn id="22" presetID="55"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50000"/>
            </a:schemeClr>
          </a:solidFill>
        </p:spPr>
        <p:txBody>
          <a:bodyPr>
            <a:normAutofit fontScale="90000"/>
          </a:bodyPr>
          <a:lstStyle/>
          <a:p>
            <a:r>
              <a:rPr lang="es-ES" b="1" u="sng" dirty="0" smtClean="0">
                <a:solidFill>
                  <a:srgbClr val="FF0000"/>
                </a:solidFill>
              </a:rPr>
              <a:t/>
            </a:r>
            <a:br>
              <a:rPr lang="es-ES" b="1" u="sng" dirty="0" smtClean="0">
                <a:solidFill>
                  <a:srgbClr val="FF0000"/>
                </a:solidFill>
              </a:rPr>
            </a:br>
            <a:r>
              <a:rPr lang="es-ES" sz="4900" b="1" i="1" dirty="0" smtClean="0">
                <a:solidFill>
                  <a:srgbClr val="FFFF00"/>
                </a:solidFill>
                <a:latin typeface="Harlow Solid Italic" pitchFamily="82" charset="0"/>
              </a:rPr>
              <a:t>¿Había alguno que estuviera exento de pecado?</a:t>
            </a:r>
            <a:r>
              <a:rPr lang="es-ES" sz="4900" b="1" i="1" dirty="0" smtClean="0">
                <a:solidFill>
                  <a:srgbClr val="FFFF00"/>
                </a:solidFill>
              </a:rPr>
              <a:t/>
            </a:r>
            <a:br>
              <a:rPr lang="es-ES" sz="4900" b="1" i="1" dirty="0" smtClean="0">
                <a:solidFill>
                  <a:srgbClr val="FFFF00"/>
                </a:solidFill>
              </a:rPr>
            </a:br>
            <a:endParaRPr lang="es-ES" b="1" i="1" dirty="0">
              <a:solidFill>
                <a:srgbClr val="FFFF00"/>
              </a:solidFill>
            </a:endParaRPr>
          </a:p>
        </p:txBody>
      </p:sp>
      <p:sp>
        <p:nvSpPr>
          <p:cNvPr id="3" name="2 Marcador de contenido"/>
          <p:cNvSpPr>
            <a:spLocks noGrp="1"/>
          </p:cNvSpPr>
          <p:nvPr>
            <p:ph idx="1"/>
          </p:nvPr>
        </p:nvSpPr>
        <p:spPr>
          <a:xfrm>
            <a:off x="457200" y="1600200"/>
            <a:ext cx="4546848" cy="4493096"/>
          </a:xfrm>
          <a:solidFill>
            <a:srgbClr val="0070C0"/>
          </a:solidFill>
        </p:spPr>
        <p:txBody>
          <a:bodyPr>
            <a:normAutofit/>
          </a:bodyPr>
          <a:lstStyle/>
          <a:p>
            <a:endParaRPr lang="es-ES" dirty="0" smtClean="0"/>
          </a:p>
          <a:p>
            <a:endParaRPr lang="es-ES" dirty="0" smtClean="0"/>
          </a:p>
          <a:p>
            <a:pPr algn="ctr"/>
            <a:r>
              <a:rPr lang="es-ES" dirty="0" smtClean="0"/>
              <a:t>La misma Escritura responde: </a:t>
            </a:r>
            <a:r>
              <a:rPr lang="es-ES" sz="3600" b="1" dirty="0" smtClean="0">
                <a:solidFill>
                  <a:srgbClr val="FFFF00"/>
                </a:solidFill>
              </a:rPr>
              <a:t>“No hay justo, ni aun uno”</a:t>
            </a:r>
            <a:r>
              <a:rPr lang="es-ES" dirty="0" smtClean="0"/>
              <a:t> (vers.10).</a:t>
            </a:r>
          </a:p>
          <a:p>
            <a:endParaRPr lang="es-ES" dirty="0"/>
          </a:p>
        </p:txBody>
      </p:sp>
      <p:pic>
        <p:nvPicPr>
          <p:cNvPr id="2050" name="Picture 2" descr="C:\Users\HUMBERTO\Pictures\Santa Biblia\7ADO9HCAXXQPCKCA3Q1S0HCAYDLYJDCAQZOHXVCA44D8R0CAU1W85KCA33W6FUCA6BL1L9CA9S3X9ECAJNBXZQCA0CE290CAH2XWGHCAX7YBUYCAE4GP0CCAYRGIESCAYX8DQCCAUXYKPECAVFWL1R.jpg"/>
          <p:cNvPicPr>
            <a:picLocks noChangeAspect="1" noChangeArrowheads="1"/>
          </p:cNvPicPr>
          <p:nvPr/>
        </p:nvPicPr>
        <p:blipFill>
          <a:blip r:embed="rId2" cstate="print"/>
          <a:srcRect/>
          <a:stretch>
            <a:fillRect/>
          </a:stretch>
        </p:blipFill>
        <p:spPr bwMode="auto">
          <a:xfrm>
            <a:off x="5724128" y="1916832"/>
            <a:ext cx="2952328" cy="4680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diamond(in)">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70C0"/>
          </a:solidFill>
        </p:spPr>
        <p:txBody>
          <a:bodyPr>
            <a:normAutofit fontScale="90000"/>
          </a:bodyPr>
          <a:lstStyle/>
          <a:p>
            <a:r>
              <a:rPr lang="es-ES" b="1" dirty="0" smtClean="0">
                <a:solidFill>
                  <a:srgbClr val="FFFF00"/>
                </a:solidFill>
                <a:latin typeface="Agency FB" pitchFamily="34" charset="0"/>
              </a:rPr>
              <a:t>¿Esto quiere decir que también la virgen María estaba incluida?</a:t>
            </a:r>
            <a:endParaRPr lang="es-ES" b="1" dirty="0">
              <a:solidFill>
                <a:srgbClr val="FFFF00"/>
              </a:solidFill>
              <a:latin typeface="Agency FB" pitchFamily="34" charset="0"/>
            </a:endParaRPr>
          </a:p>
        </p:txBody>
      </p:sp>
      <p:sp>
        <p:nvSpPr>
          <p:cNvPr id="3" name="2 Marcador de contenido"/>
          <p:cNvSpPr>
            <a:spLocks noGrp="1"/>
          </p:cNvSpPr>
          <p:nvPr>
            <p:ph idx="1"/>
          </p:nvPr>
        </p:nvSpPr>
        <p:spPr>
          <a:xfrm>
            <a:off x="457200" y="1600200"/>
            <a:ext cx="4258816" cy="4925144"/>
          </a:xfrm>
        </p:spPr>
        <p:txBody>
          <a:bodyPr>
            <a:normAutofit fontScale="92500" lnSpcReduction="20000"/>
          </a:bodyPr>
          <a:lstStyle/>
          <a:p>
            <a:pPr algn="ctr">
              <a:buNone/>
            </a:pPr>
            <a:r>
              <a:rPr lang="es-ES" dirty="0" smtClean="0"/>
              <a:t>    Note que después de haber concebido del Espíritu Santo, cuando fue a visitar a su “parienta Isabel”, </a:t>
            </a:r>
          </a:p>
          <a:p>
            <a:pPr algn="ctr"/>
            <a:endParaRPr lang="es-ES" dirty="0" smtClean="0"/>
          </a:p>
          <a:p>
            <a:pPr algn="ctr"/>
            <a:r>
              <a:rPr lang="es-ES" dirty="0" smtClean="0"/>
              <a:t>Entonces Moría dijo: “Mi alma proclama la grandeza del Señor, y mi espíritu se goza en Dios,</a:t>
            </a:r>
            <a:r>
              <a:rPr lang="es-ES" b="1" dirty="0" smtClean="0">
                <a:solidFill>
                  <a:srgbClr val="FF0000"/>
                </a:solidFill>
              </a:rPr>
              <a:t> mi</a:t>
            </a:r>
            <a:r>
              <a:rPr lang="es-ES" dirty="0" smtClean="0"/>
              <a:t> </a:t>
            </a:r>
            <a:r>
              <a:rPr lang="es-ES" b="1" dirty="0" smtClean="0">
                <a:solidFill>
                  <a:srgbClr val="FF0000"/>
                </a:solidFill>
              </a:rPr>
              <a:t>salvador”</a:t>
            </a:r>
            <a:r>
              <a:rPr lang="es-ES" dirty="0" smtClean="0"/>
              <a:t> (Lucas 1:46-47).</a:t>
            </a:r>
          </a:p>
          <a:p>
            <a:endParaRPr lang="es-ES" dirty="0" smtClean="0"/>
          </a:p>
        </p:txBody>
      </p:sp>
      <p:pic>
        <p:nvPicPr>
          <p:cNvPr id="21506" name="Picture 2" descr="http://t3.gstatic.com/images?q=tbn:TjNTxK_ENeiG2M:http://1.bp.blogspot.com/_1VqGWHAmjJU/TAN73oR9ZbI/AAAAAAAAScI/gd55KcoODtw/S150/marys-visit-to-elizabeth.jpg">
            <a:hlinkClick r:id="rId2"/>
          </p:cNvPr>
          <p:cNvPicPr>
            <a:picLocks noChangeAspect="1" noChangeArrowheads="1"/>
          </p:cNvPicPr>
          <p:nvPr/>
        </p:nvPicPr>
        <p:blipFill>
          <a:blip r:embed="rId3" cstate="print"/>
          <a:srcRect/>
          <a:stretch>
            <a:fillRect/>
          </a:stretch>
        </p:blipFill>
        <p:spPr bwMode="auto">
          <a:xfrm>
            <a:off x="5364088" y="1772816"/>
            <a:ext cx="3240360" cy="2880320"/>
          </a:xfrm>
          <a:prstGeom prst="rect">
            <a:avLst/>
          </a:prstGeom>
          <a:noFill/>
        </p:spPr>
      </p:pic>
      <p:sp>
        <p:nvSpPr>
          <p:cNvPr id="5" name="4 Rectángulo redondeado"/>
          <p:cNvSpPr/>
          <p:nvPr/>
        </p:nvSpPr>
        <p:spPr>
          <a:xfrm>
            <a:off x="4932040" y="4797152"/>
            <a:ext cx="3960440" cy="206084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000" b="1" dirty="0" smtClean="0">
                <a:solidFill>
                  <a:srgbClr val="FFFF00"/>
                </a:solidFill>
              </a:rPr>
              <a:t>Estos dos textos reflejan un canto de alabanza.</a:t>
            </a:r>
          </a:p>
          <a:p>
            <a:r>
              <a:rPr lang="es-ES" b="1" dirty="0" smtClean="0">
                <a:solidFill>
                  <a:srgbClr val="FF0000"/>
                </a:solidFill>
              </a:rPr>
              <a:t> </a:t>
            </a:r>
            <a:br>
              <a:rPr lang="es-ES" b="1" dirty="0" smtClean="0">
                <a:solidFill>
                  <a:srgbClr val="FF0000"/>
                </a:solidFill>
              </a:rPr>
            </a:br>
            <a:r>
              <a:rPr lang="es-ES" b="1" dirty="0" smtClean="0">
                <a:solidFill>
                  <a:srgbClr val="FFFF00"/>
                </a:solidFill>
              </a:rPr>
              <a:t>1) Mi alma proclama la </a:t>
            </a:r>
            <a:r>
              <a:rPr lang="es-ES" b="1" u="sng" dirty="0" smtClean="0">
                <a:solidFill>
                  <a:srgbClr val="FFFF00"/>
                </a:solidFill>
              </a:rPr>
              <a:t>grandeza del Señor.</a:t>
            </a:r>
          </a:p>
          <a:p>
            <a:r>
              <a:rPr lang="es-ES" b="1" dirty="0" smtClean="0">
                <a:solidFill>
                  <a:srgbClr val="FFFF00"/>
                </a:solidFill>
              </a:rPr>
              <a:t>2)  Mi espíritu se goza en Dios </a:t>
            </a:r>
            <a:r>
              <a:rPr lang="es-ES" b="1" u="sng" dirty="0" smtClean="0">
                <a:solidFill>
                  <a:srgbClr val="FFFF00"/>
                </a:solidFill>
              </a:rPr>
              <a:t>mi salvador. </a:t>
            </a:r>
            <a:endParaRPr lang="es-ES" b="1" u="sng"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to="" calcmode="lin" valueType="num">
                                      <p:cBhvr>
                                        <p:cTn id="13" dur="1" fill="hold"/>
                                        <p:tgtEl>
                                          <p:spTgt spid="3">
                                            <p:txEl>
                                              <p:pRg st="0" end="0"/>
                                            </p:txEl>
                                          </p:spTgt>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nodeType="clickEffect">
                                  <p:stCondLst>
                                    <p:cond delay="0"/>
                                  </p:stCondLst>
                                  <p:childTnLst>
                                    <p:set>
                                      <p:cBhvr>
                                        <p:cTn id="17" dur="1" fill="hold">
                                          <p:stCondLst>
                                            <p:cond delay="0"/>
                                          </p:stCondLst>
                                        </p:cTn>
                                        <p:tgtEl>
                                          <p:spTgt spid="21506"/>
                                        </p:tgtEl>
                                        <p:attrNameLst>
                                          <p:attrName>style.visibility</p:attrName>
                                        </p:attrNameLst>
                                      </p:cBhvr>
                                      <p:to>
                                        <p:strVal val="visible"/>
                                      </p:to>
                                    </p:set>
                                    <p:animEffect transition="in" filter="diamond(in)">
                                      <p:cBhvr>
                                        <p:cTn id="18" dur="2000"/>
                                        <p:tgtEl>
                                          <p:spTgt spid="21506"/>
                                        </p:tgtEl>
                                      </p:cBhvr>
                                    </p:animEffect>
                                  </p:childTnLst>
                                </p:cTn>
                              </p:par>
                            </p:childTnLst>
                          </p:cTn>
                        </p:par>
                      </p:childTnLst>
                    </p:cTn>
                  </p:par>
                  <p:par>
                    <p:cTn id="19" fill="hold">
                      <p:stCondLst>
                        <p:cond delay="indefinite"/>
                      </p:stCondLst>
                      <p:childTnLst>
                        <p:par>
                          <p:cTn id="20" fill="hold">
                            <p:stCondLst>
                              <p:cond delay="0"/>
                            </p:stCondLst>
                            <p:childTnLst>
                              <p:par>
                                <p:cTn id="21" presetID="5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4"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5" dur="10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to="" calcmode="lin" valueType="num">
                                      <p:cBhvr>
                                        <p:cTn id="30"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760640"/>
          </a:xfrm>
          <a:solidFill>
            <a:srgbClr val="92D050"/>
          </a:solidFill>
        </p:spPr>
        <p:txBody>
          <a:bodyPr>
            <a:normAutofit lnSpcReduction="10000"/>
          </a:bodyPr>
          <a:lstStyle/>
          <a:p>
            <a:pPr algn="ctr"/>
            <a:r>
              <a:rPr lang="es-ES" dirty="0" smtClean="0"/>
              <a:t>Note que María dijo: </a:t>
            </a:r>
            <a:r>
              <a:rPr lang="es-ES" dirty="0" smtClean="0">
                <a:solidFill>
                  <a:srgbClr val="FF0000"/>
                </a:solidFill>
              </a:rPr>
              <a:t>“Y mi espíritu se alegra en Dios</a:t>
            </a:r>
            <a:r>
              <a:rPr lang="es-ES" dirty="0" smtClean="0"/>
              <a:t> </a:t>
            </a:r>
            <a:r>
              <a:rPr lang="es-ES" b="1" u="sng" dirty="0" smtClean="0">
                <a:solidFill>
                  <a:srgbClr val="FF0000"/>
                </a:solidFill>
              </a:rPr>
              <a:t>mi salvador”</a:t>
            </a:r>
            <a:r>
              <a:rPr lang="es-ES" dirty="0" smtClean="0"/>
              <a:t>. </a:t>
            </a:r>
          </a:p>
          <a:p>
            <a:pPr algn="ctr"/>
            <a:endParaRPr lang="es-ES" dirty="0" smtClean="0"/>
          </a:p>
          <a:p>
            <a:pPr algn="ctr"/>
            <a:r>
              <a:rPr lang="es-ES" dirty="0" smtClean="0"/>
              <a:t>María como todos los seres humanos, necesitaba la </a:t>
            </a:r>
            <a:r>
              <a:rPr lang="es-ES" dirty="0" smtClean="0">
                <a:solidFill>
                  <a:srgbClr val="FF0000"/>
                </a:solidFill>
              </a:rPr>
              <a:t>salvación.</a:t>
            </a:r>
            <a:r>
              <a:rPr lang="es-ES" dirty="0" smtClean="0"/>
              <a:t> María tenía tanta necesidad de ser salvada de sus </a:t>
            </a:r>
            <a:r>
              <a:rPr lang="es-ES" dirty="0" smtClean="0">
                <a:solidFill>
                  <a:srgbClr val="FF0000"/>
                </a:solidFill>
              </a:rPr>
              <a:t>pecados</a:t>
            </a:r>
            <a:r>
              <a:rPr lang="es-ES" dirty="0" smtClean="0"/>
              <a:t> como cualquier otro descendiente de Adán (Romanos 3:10,23). </a:t>
            </a:r>
          </a:p>
          <a:p>
            <a:endParaRPr lang="es-ES" dirty="0" smtClean="0"/>
          </a:p>
          <a:p>
            <a:pPr algn="ctr"/>
            <a:r>
              <a:rPr lang="es-ES" dirty="0" smtClean="0"/>
              <a:t>Con estas palabras nos dice que </a:t>
            </a:r>
            <a:r>
              <a:rPr lang="es-ES" b="1" u="sng" dirty="0" smtClean="0">
                <a:solidFill>
                  <a:srgbClr val="FF0000"/>
                </a:solidFill>
              </a:rPr>
              <a:t>nunca se le ocurrió que había nacido sin pecado</a:t>
            </a:r>
            <a:r>
              <a:rPr lang="es-ES" dirty="0" smtClean="0"/>
              <a:t>, como muchos lo enseñan.</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60000"/>
              <a:lumOff val="40000"/>
            </a:schemeClr>
          </a:solidFill>
        </p:spPr>
        <p:txBody>
          <a:bodyPr>
            <a:noAutofit/>
          </a:bodyPr>
          <a:lstStyle/>
          <a:p>
            <a:r>
              <a:rPr lang="es-ES" sz="3600" dirty="0" smtClean="0">
                <a:latin typeface="Broadway" pitchFamily="82" charset="0"/>
              </a:rPr>
              <a:t>¿Después de pecar que hay que hacer para regresar al Padre?</a:t>
            </a:r>
            <a:endParaRPr lang="es-ES" sz="3600" dirty="0">
              <a:latin typeface="Broadway" pitchFamily="82" charset="0"/>
            </a:endParaRPr>
          </a:p>
        </p:txBody>
      </p:sp>
      <p:sp>
        <p:nvSpPr>
          <p:cNvPr id="3" name="2 Marcador de contenido"/>
          <p:cNvSpPr>
            <a:spLocks noGrp="1"/>
          </p:cNvSpPr>
          <p:nvPr>
            <p:ph idx="1"/>
          </p:nvPr>
        </p:nvSpPr>
        <p:spPr>
          <a:xfrm>
            <a:off x="457200" y="1600200"/>
            <a:ext cx="8229600" cy="4997152"/>
          </a:xfrm>
          <a:solidFill>
            <a:schemeClr val="bg1"/>
          </a:solidFill>
        </p:spPr>
        <p:txBody>
          <a:bodyPr>
            <a:normAutofit fontScale="32500" lnSpcReduction="20000"/>
          </a:bodyPr>
          <a:lstStyle/>
          <a:p>
            <a:pPr algn="ctr"/>
            <a:r>
              <a:rPr lang="es-ES" sz="8600" dirty="0" smtClean="0"/>
              <a:t>Jesús dijo: “Yo Soy </a:t>
            </a:r>
            <a:r>
              <a:rPr lang="es-ES" sz="8600" b="1" u="sng" dirty="0" smtClean="0">
                <a:solidFill>
                  <a:srgbClr val="FF0000"/>
                </a:solidFill>
              </a:rPr>
              <a:t>el camino</a:t>
            </a:r>
            <a:r>
              <a:rPr lang="es-ES" sz="8600" dirty="0" smtClean="0">
                <a:solidFill>
                  <a:srgbClr val="FF0000"/>
                </a:solidFill>
              </a:rPr>
              <a:t>,</a:t>
            </a:r>
            <a:r>
              <a:rPr lang="es-ES" sz="8600" dirty="0" smtClean="0"/>
              <a:t> la verdad y la vida.</a:t>
            </a:r>
            <a:r>
              <a:rPr lang="es-ES" sz="8600" dirty="0" smtClean="0">
                <a:solidFill>
                  <a:srgbClr val="FF0000"/>
                </a:solidFill>
              </a:rPr>
              <a:t> </a:t>
            </a:r>
            <a:r>
              <a:rPr lang="es-ES" sz="8600" b="1" u="sng" dirty="0" smtClean="0">
                <a:solidFill>
                  <a:srgbClr val="FF0000"/>
                </a:solidFill>
              </a:rPr>
              <a:t>Nadie viene al Padre, sino por mí</a:t>
            </a:r>
            <a:r>
              <a:rPr lang="es-ES" sz="8600" dirty="0" smtClean="0">
                <a:solidFill>
                  <a:srgbClr val="FF0000"/>
                </a:solidFill>
              </a:rPr>
              <a:t>”</a:t>
            </a:r>
            <a:r>
              <a:rPr lang="es-ES" sz="8600" dirty="0" smtClean="0"/>
              <a:t> (Juan 14:6).</a:t>
            </a:r>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dirty="0" smtClean="0"/>
          </a:p>
          <a:p>
            <a:endParaRPr lang="es-ES" sz="5100" dirty="0" smtClean="0"/>
          </a:p>
          <a:p>
            <a:endParaRPr lang="es-ES" sz="5100" dirty="0" smtClean="0"/>
          </a:p>
          <a:p>
            <a:endParaRPr lang="es-ES" sz="5500" dirty="0" smtClean="0"/>
          </a:p>
          <a:p>
            <a:pPr algn="ctr">
              <a:buNone/>
            </a:pPr>
            <a:r>
              <a:rPr lang="es-ES" sz="7400" dirty="0" smtClean="0"/>
              <a:t>     Note que Jesús dice: </a:t>
            </a:r>
            <a:r>
              <a:rPr lang="es-ES" sz="7400" b="1" u="sng" dirty="0" smtClean="0">
                <a:solidFill>
                  <a:srgbClr val="FF0000"/>
                </a:solidFill>
              </a:rPr>
              <a:t>“Yo Soy el camino”</a:t>
            </a:r>
            <a:r>
              <a:rPr lang="es-ES" sz="7400" dirty="0" smtClean="0"/>
              <a:t>. No dice </a:t>
            </a:r>
            <a:r>
              <a:rPr lang="es-ES" sz="7400" b="1" dirty="0" smtClean="0">
                <a:solidFill>
                  <a:srgbClr val="FF0000"/>
                </a:solidFill>
              </a:rPr>
              <a:t>“un camino</a:t>
            </a:r>
            <a:r>
              <a:rPr lang="es-ES" sz="7400" dirty="0" smtClean="0"/>
              <a:t>, entre </a:t>
            </a:r>
            <a:r>
              <a:rPr lang="es-ES" sz="7400" b="1" dirty="0" smtClean="0">
                <a:solidFill>
                  <a:srgbClr val="FF0000"/>
                </a:solidFill>
              </a:rPr>
              <a:t>muchos</a:t>
            </a:r>
            <a:r>
              <a:rPr lang="es-ES" sz="7400" dirty="0" smtClean="0"/>
              <a:t>, sino </a:t>
            </a:r>
            <a:r>
              <a:rPr lang="es-ES" sz="7400" b="1" dirty="0" smtClean="0">
                <a:solidFill>
                  <a:srgbClr val="FF0000"/>
                </a:solidFill>
              </a:rPr>
              <a:t>“Él” único camino de regreso al padre.</a:t>
            </a:r>
            <a:r>
              <a:rPr lang="es-ES" sz="7400" dirty="0" smtClean="0"/>
              <a:t> Y todos incluyendo a </a:t>
            </a:r>
            <a:r>
              <a:rPr lang="es-ES" sz="7400" b="1" dirty="0" smtClean="0">
                <a:solidFill>
                  <a:srgbClr val="FF0000"/>
                </a:solidFill>
              </a:rPr>
              <a:t>María</a:t>
            </a:r>
            <a:r>
              <a:rPr lang="es-ES" sz="7400" dirty="0" smtClean="0"/>
              <a:t> tenemos que acudir a Jesús para que nos lleve de regreso al Padre. ¿Porqué? Porque él fue el único que murió por nosotros, incluso por su madre.</a:t>
            </a:r>
          </a:p>
          <a:p>
            <a:endParaRPr lang="es-ES" sz="3400" dirty="0"/>
          </a:p>
        </p:txBody>
      </p:sp>
      <p:pic>
        <p:nvPicPr>
          <p:cNvPr id="61442" name="Picture 2" descr="http://t0.gstatic.com/images?q=tbn:Chkkg9fHHL3k4M:http://idata.over-blog.com/3/22/89/19/Jesus-el-puente-de-Dios.jpg">
            <a:hlinkClick r:id="rId2"/>
          </p:cNvPr>
          <p:cNvPicPr>
            <a:picLocks noChangeAspect="1" noChangeArrowheads="1"/>
          </p:cNvPicPr>
          <p:nvPr/>
        </p:nvPicPr>
        <p:blipFill>
          <a:blip r:embed="rId3" cstate="print"/>
          <a:srcRect/>
          <a:stretch>
            <a:fillRect/>
          </a:stretch>
        </p:blipFill>
        <p:spPr bwMode="auto">
          <a:xfrm>
            <a:off x="4572000" y="2564904"/>
            <a:ext cx="3888432" cy="2304256"/>
          </a:xfrm>
          <a:prstGeom prst="rect">
            <a:avLst/>
          </a:prstGeom>
          <a:noFill/>
        </p:spPr>
      </p:pic>
      <p:pic>
        <p:nvPicPr>
          <p:cNvPr id="61444" name="Picture 4" descr="http://t2.gstatic.com/images?q=tbn:3_TWd2Rm5P2IGM:http://i545.photobucket.com/albums/hh385/loveyou_043/n41775171363_1555107_6824.jpg">
            <a:hlinkClick r:id="rId4"/>
          </p:cNvPr>
          <p:cNvPicPr>
            <a:picLocks noChangeAspect="1" noChangeArrowheads="1"/>
          </p:cNvPicPr>
          <p:nvPr/>
        </p:nvPicPr>
        <p:blipFill>
          <a:blip r:embed="rId5" cstate="print"/>
          <a:srcRect/>
          <a:stretch>
            <a:fillRect/>
          </a:stretch>
        </p:blipFill>
        <p:spPr bwMode="auto">
          <a:xfrm>
            <a:off x="683568" y="2564904"/>
            <a:ext cx="3672408" cy="23042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 to="" calcmode="lin" valueType="num">
                                      <p:cBhvr>
                                        <p:cTn id="14" dur="1" fill="hold"/>
                                        <p:tgtEl>
                                          <p:spTgt spid="3">
                                            <p:bg/>
                                          </p:spTgt>
                                        </p:tgtEl>
                                        <p:attrNameLst>
                                          <p:attrName/>
                                        </p:attrNameLst>
                                      </p:cBhvr>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to="" calcmode="lin" valueType="num">
                                      <p:cBhvr>
                                        <p:cTn id="19" dur="1" fill="hold"/>
                                        <p:tgtEl>
                                          <p:spTgt spid="3">
                                            <p:txEl>
                                              <p:pRg st="0" end="0"/>
                                            </p:txEl>
                                          </p:spTgt>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61444"/>
                                        </p:tgtEl>
                                        <p:attrNameLst>
                                          <p:attrName>style.visibility</p:attrName>
                                        </p:attrNameLst>
                                      </p:cBhvr>
                                      <p:to>
                                        <p:strVal val="visible"/>
                                      </p:to>
                                    </p:set>
                                    <p:animEffect transition="in" filter="diamond(in)">
                                      <p:cBhvr>
                                        <p:cTn id="24" dur="2000"/>
                                        <p:tgtEl>
                                          <p:spTgt spid="61444"/>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61442"/>
                                        </p:tgtEl>
                                        <p:attrNameLst>
                                          <p:attrName>style.visibility</p:attrName>
                                        </p:attrNameLst>
                                      </p:cBhvr>
                                      <p:to>
                                        <p:strVal val="visible"/>
                                      </p:to>
                                    </p:set>
                                    <p:animEffect transition="in" filter="diamond(in)">
                                      <p:cBhvr>
                                        <p:cTn id="29" dur="2000"/>
                                        <p:tgtEl>
                                          <p:spTgt spid="61442"/>
                                        </p:tgtEl>
                                      </p:cBhvr>
                                    </p:animEffect>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3">
                                            <p:txEl>
                                              <p:pRg st="16" end="16"/>
                                            </p:txEl>
                                          </p:spTgt>
                                        </p:tgtEl>
                                        <p:attrNameLst>
                                          <p:attrName>style.visibility</p:attrName>
                                        </p:attrNameLst>
                                      </p:cBhvr>
                                      <p:to>
                                        <p:strVal val="visible"/>
                                      </p:to>
                                    </p:set>
                                    <p:anim to="" calcmode="lin" valueType="num">
                                      <p:cBhvr>
                                        <p:cTn id="34" dur="1" fill="hold"/>
                                        <p:tgtEl>
                                          <p:spTgt spid="3">
                                            <p:txEl>
                                              <p:pRg st="16" end="1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ES" b="1" i="1" dirty="0" smtClean="0">
                <a:solidFill>
                  <a:srgbClr val="FF0000"/>
                </a:solidFill>
                <a:latin typeface="Agency FB" pitchFamily="34" charset="0"/>
              </a:rPr>
              <a:t>¿María era obediente a las leyes terrenales?</a:t>
            </a:r>
            <a:endParaRPr lang="es-ES"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4330824" cy="4525963"/>
          </a:xfrm>
          <a:solidFill>
            <a:srgbClr val="00B0F0"/>
          </a:solidFill>
        </p:spPr>
        <p:txBody>
          <a:bodyPr>
            <a:normAutofit fontScale="77500" lnSpcReduction="20000"/>
          </a:bodyPr>
          <a:lstStyle/>
          <a:p>
            <a:r>
              <a:rPr lang="es-ES" sz="3600" b="1" dirty="0" smtClean="0">
                <a:solidFill>
                  <a:srgbClr val="FF0000"/>
                </a:solidFill>
              </a:rPr>
              <a:t>Lucas 2:1</a:t>
            </a:r>
          </a:p>
          <a:p>
            <a:pPr algn="ctr"/>
            <a:r>
              <a:rPr lang="es-ES" dirty="0" smtClean="0"/>
              <a:t>En esos días Augusto César ordenó levantar un censo en todo el mundo. </a:t>
            </a:r>
          </a:p>
          <a:p>
            <a:pPr algn="ctr"/>
            <a:endParaRPr lang="es-ES" dirty="0" smtClean="0"/>
          </a:p>
          <a:p>
            <a:pPr algn="ctr"/>
            <a:r>
              <a:rPr lang="es-ES" dirty="0" smtClean="0"/>
              <a:t>4 Y José subió de galilea, de la ciudad de Nazaret, a Judea, a la ciudad de David, que se llama Belén, por cuanto era de la casa y de la familia de David. 5 para inscribirse con María, su esposa, que estaba encinta. </a:t>
            </a:r>
            <a:endParaRPr lang="es-ES" dirty="0">
              <a:solidFill>
                <a:srgbClr val="FF0000"/>
              </a:solidFill>
            </a:endParaRPr>
          </a:p>
        </p:txBody>
      </p:sp>
      <p:pic>
        <p:nvPicPr>
          <p:cNvPr id="20482" name="Picture 2" descr="http://t3.gstatic.com/images?q=tbn:BHdDCWiuPDYS5M:http://newsimg.bbc.co.uk/media/images/45324000/gif/_45324599_belen_sofar_belen.gif">
            <a:hlinkClick r:id="rId2"/>
          </p:cNvPr>
          <p:cNvPicPr>
            <a:picLocks noChangeAspect="1" noChangeArrowheads="1"/>
          </p:cNvPicPr>
          <p:nvPr/>
        </p:nvPicPr>
        <p:blipFill>
          <a:blip r:embed="rId3" cstate="print"/>
          <a:srcRect/>
          <a:stretch>
            <a:fillRect/>
          </a:stretch>
        </p:blipFill>
        <p:spPr bwMode="auto">
          <a:xfrm rot="434338">
            <a:off x="5220072" y="1679360"/>
            <a:ext cx="3384376" cy="4680520"/>
          </a:xfrm>
          <a:prstGeom prst="rect">
            <a:avLst/>
          </a:prstGeom>
          <a:noFill/>
        </p:spPr>
      </p:pic>
      <p:sp>
        <p:nvSpPr>
          <p:cNvPr id="5" name="4 Flecha abajo"/>
          <p:cNvSpPr/>
          <p:nvPr/>
        </p:nvSpPr>
        <p:spPr>
          <a:xfrm rot="950405">
            <a:off x="7003351" y="1925082"/>
            <a:ext cx="177857" cy="4015945"/>
          </a:xfrm>
          <a:prstGeom prst="downArrow">
            <a:avLst>
              <a:gd name="adj1" fmla="val 52911"/>
              <a:gd name="adj2" fmla="val 5000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20482"/>
                                        </p:tgtEl>
                                        <p:attrNameLst>
                                          <p:attrName>style.visibility</p:attrName>
                                        </p:attrNameLst>
                                      </p:cBhvr>
                                      <p:to>
                                        <p:strVal val="visible"/>
                                      </p:to>
                                    </p:set>
                                    <p:anim to="" calcmode="lin" valueType="num">
                                      <p:cBhvr>
                                        <p:cTn id="13" dur="1" fill="hold"/>
                                        <p:tgtEl>
                                          <p:spTgt spid="20482"/>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bg/>
                                          </p:spTgt>
                                        </p:tgtEl>
                                        <p:attrNameLst>
                                          <p:attrName>style.visibility</p:attrName>
                                        </p:attrNameLst>
                                      </p:cBhvr>
                                      <p:to>
                                        <p:strVal val="visible"/>
                                      </p:to>
                                    </p:set>
                                    <p:anim to="" calcmode="lin" valueType="num">
                                      <p:cBhvr>
                                        <p:cTn id="18" dur="1" fill="hold"/>
                                        <p:tgtEl>
                                          <p:spTgt spid="3">
                                            <p:bg/>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anim to="" calcmode="lin" valueType="num">
                                      <p:cBhvr>
                                        <p:cTn id="23" dur="1" fill="hold"/>
                                        <p:tgtEl>
                                          <p:spTgt spid="3">
                                            <p:txEl>
                                              <p:pRg st="0" end="0"/>
                                            </p:txEl>
                                          </p:spTgt>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 to="" calcmode="lin" valueType="num">
                                      <p:cBhvr>
                                        <p:cTn id="28" dur="1" fill="hold"/>
                                        <p:tgtEl>
                                          <p:spTgt spid="3">
                                            <p:txEl>
                                              <p:pRg st="1" end="1"/>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to="" calcmode="lin" valueType="num">
                                      <p:cBhvr>
                                        <p:cTn id="33" dur="1" fill="hold"/>
                                        <p:tgtEl>
                                          <p:spTgt spid="3">
                                            <p:txEl>
                                              <p:pRg st="3" end="3"/>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diamond(in)">
                                      <p:cBhvr>
                                        <p:cTn id="3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a:bodyPr>
          <a:lstStyle/>
          <a:p>
            <a:r>
              <a:rPr lang="es-ES" sz="6600" b="1" dirty="0" smtClean="0">
                <a:solidFill>
                  <a:srgbClr val="FFFF00"/>
                </a:solidFill>
                <a:latin typeface="Angsana New" pitchFamily="18" charset="-34"/>
                <a:cs typeface="Angsana New" pitchFamily="18" charset="-34"/>
              </a:rPr>
              <a:t>Incomparables designios de Dios</a:t>
            </a:r>
            <a:endParaRPr lang="es-ES" sz="6600" b="1" dirty="0">
              <a:solidFill>
                <a:srgbClr val="FFFF00"/>
              </a:solidFill>
              <a:latin typeface="Angsana New" pitchFamily="18" charset="-34"/>
              <a:cs typeface="Angsana New" pitchFamily="18" charset="-34"/>
            </a:endParaRPr>
          </a:p>
        </p:txBody>
      </p:sp>
      <p:sp>
        <p:nvSpPr>
          <p:cNvPr id="3" name="2 Marcador de contenido"/>
          <p:cNvSpPr>
            <a:spLocks noGrp="1"/>
          </p:cNvSpPr>
          <p:nvPr>
            <p:ph idx="1"/>
          </p:nvPr>
        </p:nvSpPr>
        <p:spPr>
          <a:xfrm>
            <a:off x="457200" y="1628800"/>
            <a:ext cx="8229600" cy="2448272"/>
          </a:xfrm>
          <a:solidFill>
            <a:srgbClr val="FFFF00"/>
          </a:solidFill>
        </p:spPr>
        <p:txBody>
          <a:bodyPr>
            <a:normAutofit lnSpcReduction="10000"/>
          </a:bodyPr>
          <a:lstStyle/>
          <a:p>
            <a:pPr algn="ctr">
              <a:buNone/>
            </a:pPr>
            <a:r>
              <a:rPr lang="es-ES" sz="3500" b="1" dirty="0" smtClean="0">
                <a:solidFill>
                  <a:srgbClr val="FF0000"/>
                </a:solidFill>
              </a:rPr>
              <a:t>¿Quién movió el corazón de Augusto Cesar para realizar el censo?</a:t>
            </a:r>
          </a:p>
          <a:p>
            <a:pPr algn="ctr">
              <a:buNone/>
            </a:pPr>
            <a:r>
              <a:rPr lang="es-ES" sz="4300" b="1" u="sng" dirty="0" smtClean="0">
                <a:solidFill>
                  <a:srgbClr val="FF0000"/>
                </a:solidFill>
              </a:rPr>
              <a:t>¿Para qué tenía que suceder esto?</a:t>
            </a:r>
          </a:p>
          <a:p>
            <a:pPr>
              <a:buNone/>
            </a:pPr>
            <a:r>
              <a:rPr lang="es-ES" dirty="0" smtClean="0"/>
              <a:t>    </a:t>
            </a:r>
            <a:r>
              <a:rPr lang="es-ES" sz="3500" b="1" dirty="0" smtClean="0">
                <a:solidFill>
                  <a:srgbClr val="FF0000"/>
                </a:solidFill>
              </a:rPr>
              <a:t>Miqueas 5:2.</a:t>
            </a:r>
          </a:p>
        </p:txBody>
      </p:sp>
      <p:sp>
        <p:nvSpPr>
          <p:cNvPr id="4" name="3 Rectángulo redondeado"/>
          <p:cNvSpPr/>
          <p:nvPr/>
        </p:nvSpPr>
        <p:spPr>
          <a:xfrm>
            <a:off x="467544" y="4221088"/>
            <a:ext cx="5472608" cy="2304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t>“Pero tú </a:t>
            </a:r>
            <a:r>
              <a:rPr lang="es-ES" sz="2400" b="1" dirty="0" smtClean="0">
                <a:solidFill>
                  <a:srgbClr val="FF0000"/>
                </a:solidFill>
              </a:rPr>
              <a:t>Belén</a:t>
            </a:r>
            <a:r>
              <a:rPr lang="es-ES" sz="2400" dirty="0" smtClean="0"/>
              <a:t> Efrata, pequeña entre los millares de Judá, de ti saldrá el que será Señor en Israel. Sus salidas son desde el </a:t>
            </a:r>
            <a:r>
              <a:rPr lang="es-ES" sz="2400" b="1" dirty="0" smtClean="0">
                <a:solidFill>
                  <a:srgbClr val="FF0000"/>
                </a:solidFill>
              </a:rPr>
              <a:t>principio</a:t>
            </a:r>
            <a:r>
              <a:rPr lang="es-ES" sz="2400" dirty="0" smtClean="0"/>
              <a:t>, desde los día s de la </a:t>
            </a:r>
            <a:r>
              <a:rPr lang="es-ES" sz="2400" b="1" dirty="0" smtClean="0">
                <a:solidFill>
                  <a:srgbClr val="FF0000"/>
                </a:solidFill>
              </a:rPr>
              <a:t>eternidad”</a:t>
            </a:r>
            <a:r>
              <a:rPr lang="es-ES" sz="2400" dirty="0" smtClean="0"/>
              <a:t>. Esto fue escrito 700 años antes.</a:t>
            </a:r>
            <a:endParaRPr lang="es-ES" sz="2400" dirty="0"/>
          </a:p>
        </p:txBody>
      </p:sp>
      <p:pic>
        <p:nvPicPr>
          <p:cNvPr id="19458" name="Picture 2" descr="http://t2.gstatic.com/images?q=tbn:P5Cu3Hr2_UMX-M:http://www.jomagaro.es/wp-content/uploads/2009/12/Belen.JPG">
            <a:hlinkClick r:id="rId2"/>
          </p:cNvPr>
          <p:cNvPicPr>
            <a:picLocks noChangeAspect="1" noChangeArrowheads="1"/>
          </p:cNvPicPr>
          <p:nvPr/>
        </p:nvPicPr>
        <p:blipFill>
          <a:blip r:embed="rId3" cstate="print"/>
          <a:srcRect/>
          <a:stretch>
            <a:fillRect/>
          </a:stretch>
        </p:blipFill>
        <p:spPr bwMode="auto">
          <a:xfrm>
            <a:off x="6156176" y="4365104"/>
            <a:ext cx="2664296" cy="22322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9458"/>
                                        </p:tgtEl>
                                        <p:attrNameLst>
                                          <p:attrName>style.visibility</p:attrName>
                                        </p:attrNameLst>
                                      </p:cBhvr>
                                      <p:to>
                                        <p:strVal val="visible"/>
                                      </p:to>
                                    </p:set>
                                    <p:anim to="" calcmode="lin" valueType="num">
                                      <p:cBhvr>
                                        <p:cTn id="32" dur="1" fill="hold"/>
                                        <p:tgtEl>
                                          <p:spTgt spid="1945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1000" fill="hold"/>
                                        <p:tgtEl>
                                          <p:spTgt spid="4"/>
                                        </p:tgtEl>
                                        <p:attrNameLst>
                                          <p:attrName>ppt_w</p:attrName>
                                        </p:attrNameLst>
                                      </p:cBhvr>
                                      <p:tavLst>
                                        <p:tav tm="0">
                                          <p:val>
                                            <p:strVal val="#ppt_w*0.70"/>
                                          </p:val>
                                        </p:tav>
                                        <p:tav tm="100000">
                                          <p:val>
                                            <p:strVal val="#ppt_w"/>
                                          </p:val>
                                        </p:tav>
                                      </p:tavLst>
                                    </p:anim>
                                    <p:anim calcmode="lin" valueType="num">
                                      <p:cBhvr>
                                        <p:cTn id="38" dur="1000" fill="hold"/>
                                        <p:tgtEl>
                                          <p:spTgt spid="4"/>
                                        </p:tgtEl>
                                        <p:attrNameLst>
                                          <p:attrName>ppt_h</p:attrName>
                                        </p:attrNameLst>
                                      </p:cBhvr>
                                      <p:tavLst>
                                        <p:tav tm="0">
                                          <p:val>
                                            <p:strVal val="#ppt_h"/>
                                          </p:val>
                                        </p:tav>
                                        <p:tav tm="100000">
                                          <p:val>
                                            <p:strVal val="#ppt_h"/>
                                          </p:val>
                                        </p:tav>
                                      </p:tavLst>
                                    </p:anim>
                                    <p:animEffect transition="in" filter="fade">
                                      <p:cBhvr>
                                        <p:cTn id="3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i="1" dirty="0" smtClean="0">
                <a:solidFill>
                  <a:srgbClr val="FF0000"/>
                </a:solidFill>
                <a:latin typeface="Cooper Black" pitchFamily="18" charset="0"/>
              </a:rPr>
              <a:t>¿Què sucedió estando María en Belén?</a:t>
            </a:r>
            <a:endParaRPr lang="es-ES" b="1" i="1" dirty="0">
              <a:solidFill>
                <a:srgbClr val="FF0000"/>
              </a:solidFill>
              <a:latin typeface="Cooper Black" pitchFamily="18" charset="0"/>
            </a:endParaRPr>
          </a:p>
        </p:txBody>
      </p:sp>
      <p:sp>
        <p:nvSpPr>
          <p:cNvPr id="3" name="2 Marcador de contenido"/>
          <p:cNvSpPr>
            <a:spLocks noGrp="1"/>
          </p:cNvSpPr>
          <p:nvPr>
            <p:ph idx="1"/>
          </p:nvPr>
        </p:nvSpPr>
        <p:spPr>
          <a:xfrm>
            <a:off x="457200" y="1600200"/>
            <a:ext cx="4186808" cy="4525963"/>
          </a:xfrm>
        </p:spPr>
        <p:txBody>
          <a:bodyPr/>
          <a:lstStyle/>
          <a:p>
            <a:r>
              <a:rPr lang="es-ES" sz="3600" b="1" dirty="0" smtClean="0">
                <a:solidFill>
                  <a:srgbClr val="FF0000"/>
                </a:solidFill>
              </a:rPr>
              <a:t>Lucas 2:6-7.</a:t>
            </a:r>
          </a:p>
          <a:p>
            <a:endParaRPr lang="es-ES" dirty="0" smtClean="0"/>
          </a:p>
          <a:p>
            <a:r>
              <a:rPr lang="es-ES" dirty="0" smtClean="0"/>
              <a:t>Cuando ellos estaban allí (en Belén), se cumplieron los días en que el niño había de nacer. Y dio a luz a su hijo </a:t>
            </a:r>
            <a:r>
              <a:rPr lang="es-ES" u="sng" dirty="0" smtClean="0"/>
              <a:t>primogénito.</a:t>
            </a:r>
            <a:endParaRPr lang="es-ES" u="sng" dirty="0"/>
          </a:p>
        </p:txBody>
      </p:sp>
      <p:pic>
        <p:nvPicPr>
          <p:cNvPr id="18434" name="Picture 2" descr="http://t2.gstatic.com/images?q=tbn:gIOyWsEFuV9LgM:http://files.myopera.com/marioo/albums/628422/thumbs/El%2520nacimiento%2520del%2520Ni%C3%B1o%2520Jes%C3%BAs.jpg_thumb.jpg">
            <a:hlinkClick r:id="rId2"/>
          </p:cNvPr>
          <p:cNvPicPr>
            <a:picLocks noChangeAspect="1" noChangeArrowheads="1"/>
          </p:cNvPicPr>
          <p:nvPr/>
        </p:nvPicPr>
        <p:blipFill>
          <a:blip r:embed="rId3" cstate="print"/>
          <a:srcRect/>
          <a:stretch>
            <a:fillRect/>
          </a:stretch>
        </p:blipFill>
        <p:spPr bwMode="auto">
          <a:xfrm>
            <a:off x="4860032" y="1844824"/>
            <a:ext cx="3672408"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diamond(in)">
                                      <p:cBhvr>
                                        <p:cTn id="12" dur="20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2700000" scaled="1"/>
          <a:tileRect/>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rgbClr val="00B0F0"/>
          </a:solidFill>
        </p:spPr>
        <p:txBody>
          <a:bodyPr>
            <a:normAutofit fontScale="92500" lnSpcReduction="20000"/>
          </a:bodyPr>
          <a:lstStyle/>
          <a:p>
            <a:pPr algn="ctr"/>
            <a:r>
              <a:rPr lang="es-ES" dirty="0" smtClean="0"/>
              <a:t>Este pasaje de Miqueas, nos dice que </a:t>
            </a:r>
            <a:r>
              <a:rPr lang="es-ES" sz="3600" b="1" dirty="0" smtClean="0">
                <a:solidFill>
                  <a:srgbClr val="FF0000"/>
                </a:solidFill>
              </a:rPr>
              <a:t>“Sus orígenes</a:t>
            </a:r>
            <a:r>
              <a:rPr lang="es-ES" dirty="0" smtClean="0"/>
              <a:t> (se refiere a la existencia de Jesús) </a:t>
            </a:r>
            <a:r>
              <a:rPr lang="es-ES" sz="3600" b="1" dirty="0" smtClean="0">
                <a:solidFill>
                  <a:srgbClr val="FF0000"/>
                </a:solidFill>
              </a:rPr>
              <a:t>son desde el principio, desde los días de la eternidad”.</a:t>
            </a:r>
          </a:p>
          <a:p>
            <a:endParaRPr lang="es-ES" dirty="0" smtClean="0"/>
          </a:p>
          <a:p>
            <a:pPr algn="ctr"/>
            <a:r>
              <a:rPr lang="es-ES" dirty="0" smtClean="0"/>
              <a:t>Por lo tanto, María no es la madre de Dios, porque Jesús existe desde los días de la </a:t>
            </a:r>
            <a:r>
              <a:rPr lang="es-ES" sz="3600" b="1" dirty="0" smtClean="0">
                <a:solidFill>
                  <a:srgbClr val="FF0000"/>
                </a:solidFill>
              </a:rPr>
              <a:t>“eternidad”</a:t>
            </a:r>
            <a:r>
              <a:rPr lang="es-ES" dirty="0" smtClean="0"/>
              <a:t>, ella fue el </a:t>
            </a:r>
            <a:r>
              <a:rPr lang="es-ES" b="1" u="sng" dirty="0" smtClean="0">
                <a:solidFill>
                  <a:srgbClr val="FF0000"/>
                </a:solidFill>
              </a:rPr>
              <a:t>instrumento humano </a:t>
            </a:r>
            <a:r>
              <a:rPr lang="es-ES" b="1" dirty="0" smtClean="0">
                <a:solidFill>
                  <a:srgbClr val="FF0000"/>
                </a:solidFill>
              </a:rPr>
              <a:t>para que el </a:t>
            </a:r>
            <a:r>
              <a:rPr lang="es-ES" b="1" dirty="0" smtClean="0">
                <a:solidFill>
                  <a:srgbClr val="FFFF00"/>
                </a:solidFill>
              </a:rPr>
              <a:t>“Verbo”</a:t>
            </a:r>
            <a:r>
              <a:rPr lang="es-ES" b="1" dirty="0" smtClean="0">
                <a:solidFill>
                  <a:srgbClr val="FF0000"/>
                </a:solidFill>
              </a:rPr>
              <a:t> se hiciera </a:t>
            </a:r>
            <a:r>
              <a:rPr lang="es-ES" b="1" dirty="0" smtClean="0">
                <a:solidFill>
                  <a:srgbClr val="FFFF00"/>
                </a:solidFill>
              </a:rPr>
              <a:t>“carne”</a:t>
            </a:r>
            <a:r>
              <a:rPr lang="es-ES" dirty="0" smtClean="0"/>
              <a:t> (Juan 1:14). </a:t>
            </a:r>
          </a:p>
          <a:p>
            <a:endParaRPr lang="es-ES" dirty="0" smtClean="0"/>
          </a:p>
          <a:p>
            <a:r>
              <a:rPr lang="es-ES" dirty="0" smtClean="0"/>
              <a:t>Para saber quién es el Verbo léase Juan 1:1-3.</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1612776"/>
          </a:xfrm>
          <a:solidFill>
            <a:srgbClr val="FFFF00"/>
          </a:solidFill>
        </p:spPr>
        <p:txBody>
          <a:bodyPr>
            <a:normAutofit fontScale="47500" lnSpcReduction="20000"/>
          </a:bodyPr>
          <a:lstStyle/>
          <a:p>
            <a:pPr algn="ctr"/>
            <a:r>
              <a:rPr lang="es-ES" sz="8600" dirty="0" smtClean="0"/>
              <a:t> “Os aseguro: </a:t>
            </a:r>
            <a:r>
              <a:rPr lang="es-ES" sz="8600" b="1" i="1" u="sng" dirty="0" smtClean="0">
                <a:solidFill>
                  <a:srgbClr val="7030A0"/>
                </a:solidFill>
              </a:rPr>
              <a:t>Antes</a:t>
            </a:r>
            <a:r>
              <a:rPr lang="es-ES" sz="8600" b="1" i="1" dirty="0" smtClean="0">
                <a:solidFill>
                  <a:srgbClr val="7030A0"/>
                </a:solidFill>
              </a:rPr>
              <a:t> de que Abrahán existiera,</a:t>
            </a:r>
            <a:r>
              <a:rPr lang="es-ES" sz="8600" b="1" i="1" u="sng" dirty="0" smtClean="0">
                <a:solidFill>
                  <a:srgbClr val="7030A0"/>
                </a:solidFill>
              </a:rPr>
              <a:t> YO SOY”</a:t>
            </a:r>
            <a:r>
              <a:rPr lang="es-ES" sz="8600" dirty="0" smtClean="0"/>
              <a:t> (Juan 8:58).</a:t>
            </a:r>
            <a:r>
              <a:rPr lang="es-ES" dirty="0" smtClean="0"/>
              <a:t> </a:t>
            </a:r>
          </a:p>
        </p:txBody>
      </p:sp>
      <p:sp>
        <p:nvSpPr>
          <p:cNvPr id="4" name="3 Terminador"/>
          <p:cNvSpPr/>
          <p:nvPr/>
        </p:nvSpPr>
        <p:spPr>
          <a:xfrm>
            <a:off x="395536" y="0"/>
            <a:ext cx="8496944" cy="121047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sz="3600" b="1" i="1" dirty="0" smtClean="0">
                <a:latin typeface="Agency FB" pitchFamily="34" charset="0"/>
              </a:rPr>
              <a:t>¿Desde cuando dice Jesús que existía,  desde que nació de María?</a:t>
            </a:r>
            <a:endParaRPr lang="es-ES" sz="3600" b="1" i="1" dirty="0">
              <a:latin typeface="Agency FB" pitchFamily="34" charset="0"/>
            </a:endParaRPr>
          </a:p>
        </p:txBody>
      </p:sp>
      <p:sp>
        <p:nvSpPr>
          <p:cNvPr id="5" name="4 Rectángulo redondeado"/>
          <p:cNvSpPr/>
          <p:nvPr/>
        </p:nvSpPr>
        <p:spPr>
          <a:xfrm>
            <a:off x="323528" y="3429000"/>
            <a:ext cx="4536504" cy="3024336"/>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smtClean="0"/>
              <a:t>Y mucho antes de que Abrahán existiera, Moisés vio una zarza que ardía y no se consumía, dice que allí se le apareció el Ángel del Eterno (Éxodo 3:2). </a:t>
            </a:r>
          </a:p>
        </p:txBody>
      </p:sp>
      <p:pic>
        <p:nvPicPr>
          <p:cNvPr id="16386" name="Picture 2" descr="moses burning bush jpg">
            <a:hlinkClick r:id="rId2"/>
          </p:cNvPr>
          <p:cNvPicPr>
            <a:picLocks noChangeAspect="1" noChangeArrowheads="1"/>
          </p:cNvPicPr>
          <p:nvPr/>
        </p:nvPicPr>
        <p:blipFill>
          <a:blip r:embed="rId3" cstate="print"/>
          <a:srcRect/>
          <a:stretch>
            <a:fillRect/>
          </a:stretch>
        </p:blipFill>
        <p:spPr bwMode="auto">
          <a:xfrm>
            <a:off x="5220072" y="3573016"/>
            <a:ext cx="3240360" cy="2016224"/>
          </a:xfrm>
          <a:prstGeom prst="rect">
            <a:avLst/>
          </a:prstGeom>
          <a:noFill/>
        </p:spPr>
      </p:pic>
      <p:sp>
        <p:nvSpPr>
          <p:cNvPr id="7" name="6 Terminador"/>
          <p:cNvSpPr/>
          <p:nvPr/>
        </p:nvSpPr>
        <p:spPr>
          <a:xfrm>
            <a:off x="5004048" y="5733256"/>
            <a:ext cx="3744416" cy="792088"/>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ES" dirty="0" smtClean="0"/>
              <a:t>         </a:t>
            </a:r>
            <a:r>
              <a:rPr lang="es-ES" sz="2000" b="1" dirty="0" smtClean="0"/>
              <a:t>¿Quién era este Ángel?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diamond(in)">
                                      <p:cBhvr>
                                        <p:cTn id="14" dur="20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diamond(in)">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16386"/>
                                        </p:tgtEl>
                                        <p:attrNameLst>
                                          <p:attrName>style.visibility</p:attrName>
                                        </p:attrNameLst>
                                      </p:cBhvr>
                                      <p:to>
                                        <p:strVal val="visible"/>
                                      </p:to>
                                    </p:set>
                                    <p:animEffect transition="in" filter="diamond(in)">
                                      <p:cBhvr>
                                        <p:cTn id="24" dur="2000"/>
                                        <p:tgtEl>
                                          <p:spTgt spid="16386"/>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linds(horizont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to="" calcmode="lin" valueType="num">
                                      <p:cBhvr>
                                        <p:cTn id="34"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546848" cy="6120680"/>
          </a:xfrm>
          <a:solidFill>
            <a:srgbClr val="00B050"/>
          </a:solidFill>
        </p:spPr>
        <p:txBody>
          <a:bodyPr>
            <a:normAutofit fontScale="85000" lnSpcReduction="10000"/>
          </a:bodyPr>
          <a:lstStyle/>
          <a:p>
            <a:pPr algn="ctr"/>
            <a:r>
              <a:rPr lang="es-ES" dirty="0" smtClean="0"/>
              <a:t>Cuando Moisés le pregunta por el nombre, le responde: </a:t>
            </a:r>
            <a:r>
              <a:rPr lang="es-ES" b="1" dirty="0" smtClean="0">
                <a:solidFill>
                  <a:srgbClr val="FFFF00"/>
                </a:solidFill>
              </a:rPr>
              <a:t>“YO SOY EL QUE SOY”</a:t>
            </a:r>
            <a:r>
              <a:rPr lang="es-ES" dirty="0" smtClean="0"/>
              <a:t> (Vers.14). </a:t>
            </a:r>
          </a:p>
          <a:p>
            <a:endParaRPr lang="es-ES" dirty="0" smtClean="0"/>
          </a:p>
          <a:p>
            <a:pPr algn="ctr"/>
            <a:r>
              <a:rPr lang="es-ES" dirty="0" smtClean="0"/>
              <a:t>Por lo tanto, el </a:t>
            </a:r>
            <a:r>
              <a:rPr lang="es-ES" b="1" dirty="0" smtClean="0">
                <a:solidFill>
                  <a:srgbClr val="FFFF00"/>
                </a:solidFill>
              </a:rPr>
              <a:t>YO SOY</a:t>
            </a:r>
            <a:r>
              <a:rPr lang="es-ES" dirty="0" smtClean="0"/>
              <a:t> del Nuevo Testamento es el mismo </a:t>
            </a:r>
            <a:r>
              <a:rPr lang="es-ES" b="1" dirty="0" smtClean="0">
                <a:solidFill>
                  <a:srgbClr val="FFFF00"/>
                </a:solidFill>
              </a:rPr>
              <a:t>YO SOY EL QUE SOY</a:t>
            </a:r>
            <a:r>
              <a:rPr lang="es-ES" dirty="0" smtClean="0"/>
              <a:t> del Antiguo Testamento, y es el mismo Creador de (Génesis 1:1). </a:t>
            </a:r>
          </a:p>
          <a:p>
            <a:endParaRPr lang="es-ES" dirty="0" smtClean="0"/>
          </a:p>
          <a:p>
            <a:pPr algn="ctr"/>
            <a:r>
              <a:rPr lang="es-ES" dirty="0" smtClean="0"/>
              <a:t>Porque sus salidas son desde el </a:t>
            </a:r>
            <a:r>
              <a:rPr lang="es-ES" b="1" dirty="0" smtClean="0">
                <a:solidFill>
                  <a:srgbClr val="FFFF00"/>
                </a:solidFill>
              </a:rPr>
              <a:t>“Principio, desde los días de la eternidad”.</a:t>
            </a:r>
          </a:p>
          <a:p>
            <a:endParaRPr lang="es-ES" dirty="0" smtClean="0"/>
          </a:p>
          <a:p>
            <a:endParaRPr lang="es-ES" dirty="0"/>
          </a:p>
        </p:txBody>
      </p:sp>
      <p:pic>
        <p:nvPicPr>
          <p:cNvPr id="17410" name="Picture 2" descr="http://t0.gstatic.com/images?q=tbn:AE-c9Sswzc57RM:http://4.bp.blogspot.com/_rAvGLTAlCP0/SRNK6lzIk3I/AAAAAAAABUE/j74q_UKHcwY/s400/zarza.bmp">
            <a:hlinkClick r:id="rId2"/>
          </p:cNvPr>
          <p:cNvPicPr>
            <a:picLocks noChangeAspect="1" noChangeArrowheads="1"/>
          </p:cNvPicPr>
          <p:nvPr/>
        </p:nvPicPr>
        <p:blipFill>
          <a:blip r:embed="rId3" cstate="print"/>
          <a:srcRect/>
          <a:stretch>
            <a:fillRect/>
          </a:stretch>
        </p:blipFill>
        <p:spPr bwMode="auto">
          <a:xfrm>
            <a:off x="5436096" y="260649"/>
            <a:ext cx="3096344" cy="2088232"/>
          </a:xfrm>
          <a:prstGeom prst="rect">
            <a:avLst/>
          </a:prstGeom>
          <a:noFill/>
        </p:spPr>
      </p:pic>
      <p:pic>
        <p:nvPicPr>
          <p:cNvPr id="17412" name="Picture 4" descr="http://t0.gstatic.com/images?q=tbn:h3Y89PVI7U-ihM:http://www.lasprofecias.com/topic_images/2220081554463.jpg">
            <a:hlinkClick r:id="rId4"/>
          </p:cNvPr>
          <p:cNvPicPr>
            <a:picLocks noChangeAspect="1" noChangeArrowheads="1"/>
          </p:cNvPicPr>
          <p:nvPr/>
        </p:nvPicPr>
        <p:blipFill>
          <a:blip r:embed="rId5" cstate="print"/>
          <a:srcRect/>
          <a:stretch>
            <a:fillRect/>
          </a:stretch>
        </p:blipFill>
        <p:spPr bwMode="auto">
          <a:xfrm>
            <a:off x="5436096" y="2636912"/>
            <a:ext cx="3096344" cy="2448272"/>
          </a:xfrm>
          <a:prstGeom prst="rect">
            <a:avLst/>
          </a:prstGeom>
          <a:noFill/>
        </p:spPr>
      </p:pic>
      <p:sp>
        <p:nvSpPr>
          <p:cNvPr id="6" name="5 Terminador"/>
          <p:cNvSpPr/>
          <p:nvPr/>
        </p:nvSpPr>
        <p:spPr>
          <a:xfrm>
            <a:off x="5220072" y="5301208"/>
            <a:ext cx="3600400" cy="1556792"/>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smtClean="0"/>
          </a:p>
          <a:p>
            <a:pPr algn="ctr"/>
            <a:r>
              <a:rPr lang="es-ES" b="1" dirty="0" smtClean="0">
                <a:solidFill>
                  <a:srgbClr val="002060"/>
                </a:solidFill>
              </a:rPr>
              <a:t>El Ángel de la zarza, que se identificó como el YO Soy,  es el mismo Yo Soy del N. Testamento, Jesús, Creador del cielo y de la tierra.</a:t>
            </a:r>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 to="" calcmode="lin" valueType="num">
                                      <p:cBhvr>
                                        <p:cTn id="7" dur="1" fill="hold"/>
                                        <p:tgtEl>
                                          <p:spTgt spid="1741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7412"/>
                                        </p:tgtEl>
                                        <p:attrNameLst>
                                          <p:attrName>style.visibility</p:attrName>
                                        </p:attrNameLst>
                                      </p:cBhvr>
                                      <p:to>
                                        <p:strVal val="visible"/>
                                      </p:to>
                                    </p:set>
                                    <p:anim to="" calcmode="lin" valueType="num">
                                      <p:cBhvr>
                                        <p:cTn id="22" dur="1" fill="hold"/>
                                        <p:tgtEl>
                                          <p:spTgt spid="1741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amond(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5"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calcmode="lin" valueType="num">
                                      <p:cBhvr>
                                        <p:cTn id="32"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3"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8" presetClass="entr" presetSubtype="16"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diamond(in)">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258816" cy="5904656"/>
          </a:xfrm>
        </p:spPr>
        <p:txBody>
          <a:bodyPr>
            <a:normAutofit fontScale="92500" lnSpcReduction="10000"/>
          </a:bodyPr>
          <a:lstStyle/>
          <a:p>
            <a:pPr algn="ctr"/>
            <a:r>
              <a:rPr lang="es-ES" dirty="0" smtClean="0"/>
              <a:t>María alabando a Dios dice: </a:t>
            </a:r>
            <a:r>
              <a:rPr lang="es-ES" b="1" dirty="0" smtClean="0">
                <a:solidFill>
                  <a:srgbClr val="FF0000"/>
                </a:solidFill>
              </a:rPr>
              <a:t>“Mi espíritu se alegra en Dios, </a:t>
            </a:r>
            <a:r>
              <a:rPr lang="es-ES" b="1" u="sng" dirty="0" smtClean="0">
                <a:solidFill>
                  <a:srgbClr val="FF0000"/>
                </a:solidFill>
              </a:rPr>
              <a:t>mi salvador”</a:t>
            </a:r>
            <a:r>
              <a:rPr lang="es-ES" dirty="0" smtClean="0"/>
              <a:t> Lucas 1:47).</a:t>
            </a:r>
          </a:p>
          <a:p>
            <a:endParaRPr lang="es-ES" dirty="0" smtClean="0"/>
          </a:p>
          <a:p>
            <a:pPr>
              <a:buNone/>
            </a:pPr>
            <a:r>
              <a:rPr lang="es-ES" dirty="0" smtClean="0"/>
              <a:t>    </a:t>
            </a:r>
            <a:r>
              <a:rPr lang="es-ES" sz="3500" b="1" u="sng" dirty="0" smtClean="0">
                <a:solidFill>
                  <a:srgbClr val="7030A0"/>
                </a:solidFill>
              </a:rPr>
              <a:t>¿Què es el salvador?</a:t>
            </a:r>
          </a:p>
          <a:p>
            <a:endParaRPr lang="es-ES" dirty="0" smtClean="0"/>
          </a:p>
          <a:p>
            <a:pPr algn="ctr">
              <a:buNone/>
            </a:pPr>
            <a:r>
              <a:rPr lang="es-ES" dirty="0" smtClean="0"/>
              <a:t>     El ángel le dice a José: </a:t>
            </a:r>
            <a:r>
              <a:rPr lang="es-ES" b="1" dirty="0" smtClean="0"/>
              <a:t>“Dará a luz un hijo, y lo llamarás Jesús, porque </a:t>
            </a:r>
            <a:r>
              <a:rPr lang="es-ES" b="1" u="sng" dirty="0" smtClean="0"/>
              <a:t>él salvará a su pueblo de sus pecados.</a:t>
            </a:r>
            <a:endParaRPr lang="es-ES" b="1" u="sng" dirty="0"/>
          </a:p>
        </p:txBody>
      </p:sp>
      <p:pic>
        <p:nvPicPr>
          <p:cNvPr id="16386" name="Picture 2" descr="http://t3.gstatic.com/images?q=tbn:_ur3xN6C-84tYM:http://4.bp.blogspot.com/_rOLPdK7IlgY/THd5Eyn7HiI/AAAAAAAABK0/baAO8KJnYus/s1600/virgen-maria.jpg">
            <a:hlinkClick r:id="rId2"/>
          </p:cNvPr>
          <p:cNvPicPr>
            <a:picLocks noChangeAspect="1" noChangeArrowheads="1"/>
          </p:cNvPicPr>
          <p:nvPr/>
        </p:nvPicPr>
        <p:blipFill>
          <a:blip r:embed="rId3" cstate="print"/>
          <a:srcRect/>
          <a:stretch>
            <a:fillRect/>
          </a:stretch>
        </p:blipFill>
        <p:spPr bwMode="auto">
          <a:xfrm>
            <a:off x="5364088" y="404664"/>
            <a:ext cx="3024336" cy="2304256"/>
          </a:xfrm>
          <a:prstGeom prst="rect">
            <a:avLst/>
          </a:prstGeom>
          <a:noFill/>
        </p:spPr>
      </p:pic>
      <p:sp>
        <p:nvSpPr>
          <p:cNvPr id="6" name="5 Terminador"/>
          <p:cNvSpPr/>
          <p:nvPr/>
        </p:nvSpPr>
        <p:spPr>
          <a:xfrm>
            <a:off x="5292080" y="5229200"/>
            <a:ext cx="3384376" cy="1296144"/>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 </a:t>
            </a:r>
            <a:r>
              <a:rPr lang="es-ES" b="1" dirty="0" smtClean="0">
                <a:solidFill>
                  <a:srgbClr val="002060"/>
                </a:solidFill>
              </a:rPr>
              <a:t>La Biblia nos dice que María. Como cualquiera de nosotros dependió de Jesús para salvarse.</a:t>
            </a:r>
            <a:endParaRPr lang="es-ES" b="1" dirty="0">
              <a:solidFill>
                <a:srgbClr val="002060"/>
              </a:solidFill>
            </a:endParaRPr>
          </a:p>
        </p:txBody>
      </p:sp>
      <p:pic>
        <p:nvPicPr>
          <p:cNvPr id="16390" name="Picture 6" descr="http://t1.gstatic.com/images?q=tbn:3SwZdC-doLhKfM:http://blogs.montevideo.com.uy/imgnoticias/200709/6728.jpg">
            <a:hlinkClick r:id="rId4"/>
          </p:cNvPr>
          <p:cNvPicPr>
            <a:picLocks noChangeAspect="1" noChangeArrowheads="1"/>
          </p:cNvPicPr>
          <p:nvPr/>
        </p:nvPicPr>
        <p:blipFill>
          <a:blip r:embed="rId5" cstate="print"/>
          <a:srcRect/>
          <a:stretch>
            <a:fillRect/>
          </a:stretch>
        </p:blipFill>
        <p:spPr bwMode="auto">
          <a:xfrm>
            <a:off x="5364088" y="2852936"/>
            <a:ext cx="3096344" cy="210996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to="" calcmode="lin" valueType="num">
                                      <p:cBhvr>
                                        <p:cTn id="12" dur="1" fill="hold"/>
                                        <p:tgtEl>
                                          <p:spTgt spid="163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amond(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6390"/>
                                        </p:tgtEl>
                                        <p:attrNameLst>
                                          <p:attrName>style.visibility</p:attrName>
                                        </p:attrNameLst>
                                      </p:cBhvr>
                                      <p:to>
                                        <p:strVal val="visible"/>
                                      </p:to>
                                    </p:set>
                                    <p:anim to="" calcmode="lin" valueType="num">
                                      <p:cBhvr>
                                        <p:cTn id="27" dur="1" fill="hold"/>
                                        <p:tgtEl>
                                          <p:spTgt spid="1639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diamond(in)">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dirty="0" smtClean="0">
                <a:latin typeface="Algerian" pitchFamily="82" charset="0"/>
              </a:rPr>
              <a:t>¿María hasta cuando fue virgen, hasta que murió?</a:t>
            </a:r>
            <a:endParaRPr lang="es-ES" dirty="0">
              <a:latin typeface="Algerian" pitchFamily="82" charset="0"/>
            </a:endParaRPr>
          </a:p>
        </p:txBody>
      </p:sp>
      <p:sp>
        <p:nvSpPr>
          <p:cNvPr id="3" name="2 Marcador de contenido"/>
          <p:cNvSpPr>
            <a:spLocks noGrp="1"/>
          </p:cNvSpPr>
          <p:nvPr>
            <p:ph idx="1"/>
          </p:nvPr>
        </p:nvSpPr>
        <p:spPr>
          <a:xfrm>
            <a:off x="457200" y="1600200"/>
            <a:ext cx="4258816" cy="4925144"/>
          </a:xfrm>
        </p:spPr>
        <p:txBody>
          <a:bodyPr>
            <a:normAutofit fontScale="77500" lnSpcReduction="20000"/>
          </a:bodyPr>
          <a:lstStyle/>
          <a:p>
            <a:r>
              <a:rPr lang="es-ES" sz="3600" b="1" dirty="0" smtClean="0">
                <a:solidFill>
                  <a:srgbClr val="FF0000"/>
                </a:solidFill>
              </a:rPr>
              <a:t>Mateo 1:24-25</a:t>
            </a:r>
          </a:p>
          <a:p>
            <a:pPr algn="ctr"/>
            <a:r>
              <a:rPr lang="es-ES" dirty="0" smtClean="0"/>
              <a:t>Cuando José despertó del sueño, </a:t>
            </a:r>
            <a:r>
              <a:rPr lang="es-ES" b="1" dirty="0" smtClean="0">
                <a:solidFill>
                  <a:srgbClr val="FFFF00"/>
                </a:solidFill>
              </a:rPr>
              <a:t>hizo como el ángel del Señor le había mandado</a:t>
            </a:r>
            <a:r>
              <a:rPr lang="es-ES" dirty="0" smtClean="0"/>
              <a:t>, y recibió a María por </a:t>
            </a:r>
            <a:r>
              <a:rPr lang="es-ES" b="1" dirty="0" smtClean="0">
                <a:solidFill>
                  <a:srgbClr val="FFFF00"/>
                </a:solidFill>
              </a:rPr>
              <a:t>esposa. </a:t>
            </a:r>
          </a:p>
          <a:p>
            <a:endParaRPr lang="es-ES" dirty="0" smtClean="0"/>
          </a:p>
          <a:p>
            <a:pPr algn="ctr"/>
            <a:r>
              <a:rPr lang="es-ES" dirty="0" smtClean="0"/>
              <a:t>25 Pero no la</a:t>
            </a:r>
            <a:r>
              <a:rPr lang="es-ES" sz="4100" b="1" dirty="0" smtClean="0">
                <a:solidFill>
                  <a:srgbClr val="FFFF00"/>
                </a:solidFill>
              </a:rPr>
              <a:t> </a:t>
            </a:r>
            <a:r>
              <a:rPr lang="es-ES" sz="4100" b="1" u="sng" dirty="0" smtClean="0">
                <a:solidFill>
                  <a:srgbClr val="FFFF00"/>
                </a:solidFill>
              </a:rPr>
              <a:t>conoció hasta que dio a luz un hijo</a:t>
            </a:r>
            <a:r>
              <a:rPr lang="es-ES" dirty="0" smtClean="0"/>
              <a:t>, y lo llamó Jesús. Esto nos indica que ambos esposos habrían mantenido </a:t>
            </a:r>
            <a:r>
              <a:rPr lang="es-ES" sz="3300" b="1" dirty="0" smtClean="0">
                <a:solidFill>
                  <a:srgbClr val="FF0000"/>
                </a:solidFill>
              </a:rPr>
              <a:t>relaciones conyugales.</a:t>
            </a:r>
          </a:p>
          <a:p>
            <a:endParaRPr lang="es-ES" dirty="0"/>
          </a:p>
        </p:txBody>
      </p:sp>
      <p:pic>
        <p:nvPicPr>
          <p:cNvPr id="15362" name="Picture 2" descr="http://t1.gstatic.com/images?q=tbn:6a75KXRzEVJ0pM:http://bendicionescristianaspr.com/wp-content/uploads/2009/06/angel-aparece-a-jose.jpg">
            <a:hlinkClick r:id="rId2"/>
          </p:cNvPr>
          <p:cNvPicPr>
            <a:picLocks noChangeAspect="1" noChangeArrowheads="1"/>
          </p:cNvPicPr>
          <p:nvPr/>
        </p:nvPicPr>
        <p:blipFill>
          <a:blip r:embed="rId3" cstate="print"/>
          <a:srcRect/>
          <a:stretch>
            <a:fillRect/>
          </a:stretch>
        </p:blipFill>
        <p:spPr bwMode="auto">
          <a:xfrm>
            <a:off x="5508104" y="2132856"/>
            <a:ext cx="3240360"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 to="" calcmode="lin" valueType="num">
                                      <p:cBhvr>
                                        <p:cTn id="12" dur="1" fill="hold"/>
                                        <p:tgtEl>
                                          <p:spTgt spid="1536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diamond(in)">
                                      <p:cBhvr>
                                        <p:cTn id="2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smtClean="0">
                <a:solidFill>
                  <a:srgbClr val="FFFF00"/>
                </a:solidFill>
                <a:latin typeface="Algerian" pitchFamily="82" charset="0"/>
              </a:rPr>
              <a:t>¿Cuál fue el segundo milagro?</a:t>
            </a:r>
            <a:endParaRPr lang="es-ES" dirty="0">
              <a:solidFill>
                <a:srgbClr val="FFFF00"/>
              </a:solidFill>
              <a:latin typeface="Algerian" pitchFamily="82" charset="0"/>
            </a:endParaRPr>
          </a:p>
        </p:txBody>
      </p:sp>
      <p:sp>
        <p:nvSpPr>
          <p:cNvPr id="3" name="2 Marcador de contenido"/>
          <p:cNvSpPr>
            <a:spLocks noGrp="1"/>
          </p:cNvSpPr>
          <p:nvPr>
            <p:ph idx="1"/>
          </p:nvPr>
        </p:nvSpPr>
        <p:spPr>
          <a:solidFill>
            <a:schemeClr val="accent6">
              <a:lumMod val="60000"/>
              <a:lumOff val="40000"/>
            </a:schemeClr>
          </a:solidFill>
        </p:spPr>
        <p:txBody>
          <a:bodyPr/>
          <a:lstStyle/>
          <a:p>
            <a:r>
              <a:rPr lang="es-ES" dirty="0" smtClean="0"/>
              <a:t>La Virgen María dio a luz a su Hijo en forma igualmente </a:t>
            </a:r>
            <a:r>
              <a:rPr lang="es-ES" b="1" dirty="0" smtClean="0">
                <a:solidFill>
                  <a:srgbClr val="FF0000"/>
                </a:solidFill>
              </a:rPr>
              <a:t>milagroso</a:t>
            </a:r>
            <a:r>
              <a:rPr lang="es-ES" dirty="0" smtClean="0"/>
              <a:t>, sin </a:t>
            </a:r>
            <a:r>
              <a:rPr lang="es-ES" b="1" dirty="0" smtClean="0">
                <a:solidFill>
                  <a:srgbClr val="FF0000"/>
                </a:solidFill>
              </a:rPr>
              <a:t>romper su virginidad</a:t>
            </a:r>
            <a:r>
              <a:rPr lang="es-ES" dirty="0" smtClean="0"/>
              <a:t>. </a:t>
            </a:r>
          </a:p>
          <a:p>
            <a:endParaRPr lang="es-ES" dirty="0" smtClean="0"/>
          </a:p>
          <a:p>
            <a:r>
              <a:rPr lang="es-ES" dirty="0" smtClean="0"/>
              <a:t>Pero este poder no radicaba en ella, sino en el poder maravilloso de Dios. Porque nada es </a:t>
            </a:r>
            <a:r>
              <a:rPr lang="es-ES" b="1" u="sng" dirty="0" smtClean="0">
                <a:solidFill>
                  <a:srgbClr val="FF0000"/>
                </a:solidFill>
              </a:rPr>
              <a:t>“imposible”</a:t>
            </a:r>
            <a:r>
              <a:rPr lang="es-ES" dirty="0" smtClean="0"/>
              <a:t> para Dios (Lucas 1:37).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diamond(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4896544" cy="5904656"/>
          </a:xfrm>
        </p:spPr>
        <p:txBody>
          <a:bodyPr>
            <a:normAutofit fontScale="85000" lnSpcReduction="10000"/>
          </a:bodyPr>
          <a:lstStyle/>
          <a:p>
            <a:pPr algn="ctr"/>
            <a:r>
              <a:rPr lang="es-ES" dirty="0" smtClean="0"/>
              <a:t>Esto es contrario a lo que enseña la </a:t>
            </a:r>
            <a:r>
              <a:rPr lang="es-ES" b="1" dirty="0" smtClean="0">
                <a:solidFill>
                  <a:srgbClr val="FF0000"/>
                </a:solidFill>
              </a:rPr>
              <a:t>iglesia Católica</a:t>
            </a:r>
            <a:r>
              <a:rPr lang="es-ES" dirty="0" smtClean="0"/>
              <a:t>,  que María siempre fue virgen. </a:t>
            </a:r>
          </a:p>
          <a:p>
            <a:endParaRPr lang="es-ES" dirty="0" smtClean="0"/>
          </a:p>
          <a:p>
            <a:pPr algn="ctr"/>
            <a:r>
              <a:rPr lang="es-ES" dirty="0" smtClean="0"/>
              <a:t>Para conservar la </a:t>
            </a:r>
            <a:r>
              <a:rPr lang="es-ES" b="1" dirty="0" smtClean="0">
                <a:solidFill>
                  <a:srgbClr val="FF0000"/>
                </a:solidFill>
              </a:rPr>
              <a:t>virginidad</a:t>
            </a:r>
            <a:r>
              <a:rPr lang="es-ES" dirty="0" smtClean="0"/>
              <a:t> entre los sacerdotes de la iglesia católica se les prohibió </a:t>
            </a:r>
            <a:r>
              <a:rPr lang="es-ES" b="1" dirty="0" smtClean="0">
                <a:solidFill>
                  <a:srgbClr val="FF0000"/>
                </a:solidFill>
              </a:rPr>
              <a:t>casarse</a:t>
            </a:r>
            <a:r>
              <a:rPr lang="es-ES" dirty="0" smtClean="0"/>
              <a:t> a partir del concilio de Nicea en el siglo IV, si lo hacen, es como un pecado, y en su lugar se les impuso el </a:t>
            </a:r>
            <a:r>
              <a:rPr lang="es-ES" b="1" dirty="0" smtClean="0">
                <a:solidFill>
                  <a:srgbClr val="FF0000"/>
                </a:solidFill>
              </a:rPr>
              <a:t>“celibato”</a:t>
            </a:r>
            <a:r>
              <a:rPr lang="es-ES" dirty="0" smtClean="0"/>
              <a:t>, que ha traído nefastas consecuencias para la iglesia, como la </a:t>
            </a:r>
            <a:r>
              <a:rPr lang="es-ES" b="1" dirty="0" smtClean="0">
                <a:solidFill>
                  <a:srgbClr val="FF0000"/>
                </a:solidFill>
              </a:rPr>
              <a:t>pedofilia.</a:t>
            </a:r>
            <a:endParaRPr lang="es-ES" b="1" dirty="0">
              <a:solidFill>
                <a:srgbClr val="FF0000"/>
              </a:solidFill>
            </a:endParaRPr>
          </a:p>
        </p:txBody>
      </p:sp>
      <p:pic>
        <p:nvPicPr>
          <p:cNvPr id="22530" name="Picture 2" descr="http://t2.gstatic.com/images?q=tbn:Te1eMCd-wHj12M:http://html.rincondelvago.com/000539410.jpg">
            <a:hlinkClick r:id="rId2"/>
          </p:cNvPr>
          <p:cNvPicPr>
            <a:picLocks noChangeAspect="1" noChangeArrowheads="1"/>
          </p:cNvPicPr>
          <p:nvPr/>
        </p:nvPicPr>
        <p:blipFill>
          <a:blip r:embed="rId3" cstate="print"/>
          <a:srcRect/>
          <a:stretch>
            <a:fillRect/>
          </a:stretch>
        </p:blipFill>
        <p:spPr bwMode="auto">
          <a:xfrm>
            <a:off x="5796136" y="332656"/>
            <a:ext cx="2736304" cy="2088232"/>
          </a:xfrm>
          <a:prstGeom prst="rect">
            <a:avLst/>
          </a:prstGeom>
          <a:noFill/>
        </p:spPr>
      </p:pic>
      <p:pic>
        <p:nvPicPr>
          <p:cNvPr id="22532" name="Picture 4" descr="http://t3.gstatic.com/images?q=tbn:gPIjF25rnThRtM:http://www.aciprensa.com/imagespp/albertocutie2.jpg">
            <a:hlinkClick r:id="rId4"/>
          </p:cNvPr>
          <p:cNvPicPr>
            <a:picLocks noChangeAspect="1" noChangeArrowheads="1"/>
          </p:cNvPicPr>
          <p:nvPr/>
        </p:nvPicPr>
        <p:blipFill>
          <a:blip r:embed="rId5" cstate="print"/>
          <a:srcRect/>
          <a:stretch>
            <a:fillRect/>
          </a:stretch>
        </p:blipFill>
        <p:spPr bwMode="auto">
          <a:xfrm>
            <a:off x="5796136" y="2636913"/>
            <a:ext cx="2736304" cy="2016224"/>
          </a:xfrm>
          <a:prstGeom prst="rect">
            <a:avLst/>
          </a:prstGeom>
          <a:noFill/>
        </p:spPr>
      </p:pic>
      <p:sp>
        <p:nvSpPr>
          <p:cNvPr id="6" name="5 Rectángulo redondeado"/>
          <p:cNvSpPr/>
          <p:nvPr/>
        </p:nvSpPr>
        <p:spPr>
          <a:xfrm>
            <a:off x="5436096" y="4725144"/>
            <a:ext cx="3456384" cy="2132856"/>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600" dirty="0" smtClean="0"/>
              <a:t>El Arzobispo de Miami, Mons. John Favalora, expresó su </a:t>
            </a:r>
            <a:r>
              <a:rPr lang="es-ES" sz="1600" b="1" dirty="0" smtClean="0"/>
              <a:t>profunda decepción </a:t>
            </a:r>
            <a:r>
              <a:rPr lang="es-ES" sz="1600" dirty="0" smtClean="0"/>
              <a:t>por el anuncio del sacerdote Alberto Cutié, más conocido como "Padre Alberto", de dejar la </a:t>
            </a:r>
            <a:r>
              <a:rPr lang="es-ES" sz="1600" dirty="0" smtClean="0">
                <a:hlinkClick r:id="rId6"/>
              </a:rPr>
              <a:t>Iglesia Católica</a:t>
            </a:r>
            <a:r>
              <a:rPr lang="es-ES" sz="1600" dirty="0" smtClean="0"/>
              <a:t> para unirse a los episcopalianos. </a:t>
            </a:r>
            <a:endParaRPr lang="es-ES"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2530"/>
                                        </p:tgtEl>
                                        <p:attrNameLst>
                                          <p:attrName>style.visibility</p:attrName>
                                        </p:attrNameLst>
                                      </p:cBhvr>
                                      <p:to>
                                        <p:strVal val="visible"/>
                                      </p:to>
                                    </p:set>
                                    <p:anim to="" calcmode="lin" valueType="num">
                                      <p:cBhvr>
                                        <p:cTn id="12" dur="1" fill="hold"/>
                                        <p:tgtEl>
                                          <p:spTgt spid="2253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2532"/>
                                        </p:tgtEl>
                                        <p:attrNameLst>
                                          <p:attrName>style.visibility</p:attrName>
                                        </p:attrNameLst>
                                      </p:cBhvr>
                                      <p:to>
                                        <p:strVal val="visible"/>
                                      </p:to>
                                    </p:set>
                                    <p:anim to="" calcmode="lin" valueType="num">
                                      <p:cBhvr>
                                        <p:cTn id="22" dur="1" fill="hold"/>
                                        <p:tgtEl>
                                          <p:spTgt spid="2253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amond(in)">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B0F0"/>
          </a:solidFill>
        </p:spPr>
        <p:txBody>
          <a:bodyPr>
            <a:noAutofit/>
          </a:bodyPr>
          <a:lstStyle/>
          <a:p>
            <a:r>
              <a:rPr lang="es-ES" b="1" dirty="0" smtClean="0">
                <a:solidFill>
                  <a:srgbClr val="FF0000"/>
                </a:solidFill>
                <a:latin typeface="Algerian" pitchFamily="82" charset="0"/>
              </a:rPr>
              <a:t>¿Quién y cuando instituyó el matrimonio?</a:t>
            </a:r>
            <a:endParaRPr lang="es-ES" b="1" dirty="0">
              <a:solidFill>
                <a:srgbClr val="FF0000"/>
              </a:solidFill>
              <a:latin typeface="Algerian" pitchFamily="82" charset="0"/>
            </a:endParaRPr>
          </a:p>
        </p:txBody>
      </p:sp>
      <p:sp>
        <p:nvSpPr>
          <p:cNvPr id="3" name="2 Marcador de contenido"/>
          <p:cNvSpPr>
            <a:spLocks noGrp="1"/>
          </p:cNvSpPr>
          <p:nvPr>
            <p:ph idx="1"/>
          </p:nvPr>
        </p:nvSpPr>
        <p:spPr>
          <a:xfrm>
            <a:off x="457200" y="1600200"/>
            <a:ext cx="4690864" cy="4997152"/>
          </a:xfrm>
          <a:solidFill>
            <a:srgbClr val="00B050"/>
          </a:solidFill>
        </p:spPr>
        <p:txBody>
          <a:bodyPr>
            <a:normAutofit/>
          </a:bodyPr>
          <a:lstStyle/>
          <a:p>
            <a:pPr algn="ctr"/>
            <a:endParaRPr lang="es-ES" dirty="0" smtClean="0"/>
          </a:p>
          <a:p>
            <a:pPr algn="ctr"/>
            <a:r>
              <a:rPr lang="es-ES" dirty="0" smtClean="0"/>
              <a:t>Nótese que antes de que existiera el pecado, dijo Dios el Eterno: </a:t>
            </a:r>
            <a:r>
              <a:rPr lang="es-ES" b="1" dirty="0" smtClean="0">
                <a:solidFill>
                  <a:srgbClr val="FF0000"/>
                </a:solidFill>
              </a:rPr>
              <a:t>“No es bueno que el hombre esté solo.</a:t>
            </a:r>
            <a:r>
              <a:rPr lang="es-ES" dirty="0" smtClean="0"/>
              <a:t> Le </a:t>
            </a:r>
            <a:r>
              <a:rPr lang="es-ES" b="1" dirty="0" smtClean="0">
                <a:solidFill>
                  <a:srgbClr val="FF0000"/>
                </a:solidFill>
              </a:rPr>
              <a:t>haré</a:t>
            </a:r>
            <a:r>
              <a:rPr lang="es-ES" dirty="0" smtClean="0"/>
              <a:t> una ayuda idónea para él” (Génesis 2:18).</a:t>
            </a:r>
            <a:endParaRPr lang="es-ES" sz="3600" dirty="0" smtClean="0"/>
          </a:p>
          <a:p>
            <a:pPr algn="ctr"/>
            <a:endParaRPr lang="es-ES" sz="3600" dirty="0" smtClean="0"/>
          </a:p>
        </p:txBody>
      </p:sp>
      <p:pic>
        <p:nvPicPr>
          <p:cNvPr id="2051" name="Picture 3" descr="C:\Users\HUMBERTO\Pictures\ADÀN Y EVAN\Q015.JPG"/>
          <p:cNvPicPr>
            <a:picLocks noChangeAspect="1" noChangeArrowheads="1"/>
          </p:cNvPicPr>
          <p:nvPr/>
        </p:nvPicPr>
        <p:blipFill>
          <a:blip r:embed="rId2" cstate="print"/>
          <a:srcRect/>
          <a:stretch>
            <a:fillRect/>
          </a:stretch>
        </p:blipFill>
        <p:spPr bwMode="auto">
          <a:xfrm>
            <a:off x="5364088" y="1628800"/>
            <a:ext cx="3271912" cy="48965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diamond(in)">
                                      <p:cBhvr>
                                        <p:cTn id="12" dur="2000"/>
                                        <p:tgtEl>
                                          <p:spTgt spid="2051"/>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92D050"/>
          </a:solidFill>
        </p:spPr>
        <p:txBody>
          <a:bodyPr>
            <a:noAutofit/>
          </a:bodyPr>
          <a:lstStyle/>
          <a:p>
            <a:r>
              <a:rPr lang="es-ES" b="1" dirty="0" smtClean="0">
                <a:solidFill>
                  <a:srgbClr val="FF0000"/>
                </a:solidFill>
                <a:latin typeface="Baskerville Old Face" pitchFamily="18" charset="0"/>
              </a:rPr>
              <a:t>¿Quién realizó la primer cirugía del universo?</a:t>
            </a:r>
            <a:endParaRPr lang="es-ES" b="1" dirty="0">
              <a:solidFill>
                <a:srgbClr val="FF0000"/>
              </a:solidFill>
              <a:latin typeface="Baskerville Old Face" pitchFamily="18" charset="0"/>
            </a:endParaRPr>
          </a:p>
        </p:txBody>
      </p:sp>
      <p:pic>
        <p:nvPicPr>
          <p:cNvPr id="4" name="Picture 2" descr="C:\Users\HUMBERTO\Pictures\ADÀN Y EVAN\images[3].jpg"/>
          <p:cNvPicPr>
            <a:picLocks noChangeAspect="1" noChangeArrowheads="1"/>
          </p:cNvPicPr>
          <p:nvPr/>
        </p:nvPicPr>
        <p:blipFill>
          <a:blip r:embed="rId2" cstate="print"/>
          <a:srcRect/>
          <a:stretch>
            <a:fillRect/>
          </a:stretch>
        </p:blipFill>
        <p:spPr bwMode="auto">
          <a:xfrm>
            <a:off x="5724128" y="1844824"/>
            <a:ext cx="2880320" cy="4464496"/>
          </a:xfrm>
          <a:prstGeom prst="rect">
            <a:avLst/>
          </a:prstGeom>
          <a:noFill/>
        </p:spPr>
      </p:pic>
      <p:sp>
        <p:nvSpPr>
          <p:cNvPr id="5" name="4 Marco"/>
          <p:cNvSpPr/>
          <p:nvPr/>
        </p:nvSpPr>
        <p:spPr>
          <a:xfrm>
            <a:off x="323528" y="1844824"/>
            <a:ext cx="5112568" cy="4464496"/>
          </a:xfrm>
          <a:prstGeom prst="fram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Rectángulo"/>
          <p:cNvSpPr/>
          <p:nvPr/>
        </p:nvSpPr>
        <p:spPr>
          <a:xfrm>
            <a:off x="971600" y="2348880"/>
            <a:ext cx="3816424" cy="4042327"/>
          </a:xfrm>
          <a:prstGeom prst="rect">
            <a:avLst/>
          </a:prstGeom>
        </p:spPr>
        <p:txBody>
          <a:bodyPr wrap="square">
            <a:spAutoFit/>
          </a:bodyPr>
          <a:lstStyle/>
          <a:p>
            <a:pPr algn="ctr"/>
            <a:r>
              <a:rPr lang="es-ES" sz="2800" dirty="0" smtClean="0"/>
              <a:t>La Biblia dice que Dios “Lo durmió,  y mientras dormía tomó una de sus costillas”, y de la costilla, “formó una mujer” (como se dice, </a:t>
            </a:r>
            <a:r>
              <a:rPr lang="es-ES" sz="2800" b="1" dirty="0" smtClean="0">
                <a:solidFill>
                  <a:srgbClr val="FF0000"/>
                </a:solidFill>
              </a:rPr>
              <a:t>hecha y derecha</a:t>
            </a:r>
            <a:r>
              <a:rPr lang="es-ES" sz="2800" dirty="0" smtClean="0"/>
              <a:t>), y la trajo al hombre (vers. 21, 22).</a:t>
            </a:r>
          </a:p>
          <a:p>
            <a:endParaRPr lang="es-E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336704"/>
          </a:xfrm>
        </p:spPr>
        <p:txBody>
          <a:bodyPr>
            <a:normAutofit/>
          </a:bodyPr>
          <a:lstStyle/>
          <a:p>
            <a:pPr algn="ctr"/>
            <a:r>
              <a:rPr lang="es-ES" dirty="0" smtClean="0"/>
              <a:t>Y luego los </a:t>
            </a:r>
            <a:r>
              <a:rPr lang="es-ES" b="1" dirty="0" smtClean="0">
                <a:solidFill>
                  <a:srgbClr val="FF0000"/>
                </a:solidFill>
              </a:rPr>
              <a:t>bendijo</a:t>
            </a:r>
            <a:r>
              <a:rPr lang="es-ES" dirty="0" smtClean="0"/>
              <a:t> Dios (es decir, el mismo Dios celebró el matrimonio, y después les dijo: </a:t>
            </a:r>
            <a:r>
              <a:rPr lang="es-ES" b="1" dirty="0" smtClean="0">
                <a:solidFill>
                  <a:srgbClr val="FF0000"/>
                </a:solidFill>
              </a:rPr>
              <a:t>Fructificad</a:t>
            </a:r>
            <a:r>
              <a:rPr lang="es-ES" dirty="0" smtClean="0"/>
              <a:t> y </a:t>
            </a:r>
            <a:r>
              <a:rPr lang="es-ES" b="1" dirty="0" smtClean="0">
                <a:solidFill>
                  <a:srgbClr val="FF0000"/>
                </a:solidFill>
              </a:rPr>
              <a:t>multiplicaos.</a:t>
            </a:r>
          </a:p>
          <a:p>
            <a:endParaRPr lang="es-ES" dirty="0" smtClean="0"/>
          </a:p>
        </p:txBody>
      </p:sp>
      <p:pic>
        <p:nvPicPr>
          <p:cNvPr id="1026" name="Picture 2" descr="C:\Users\HUMBERTO\Pictures\ADÀN Y EVAN\3NJ7CYCA2I7DYECA5S8V9DCAYC0MV1CAMHTVK8CA6FT0OXCALBYUNECAY842ZDCAX78V4HCA1IK9J1CA8R5IULCAOENUK3CA0HHJMKCALZXO5HCAD10XKLCASPI3V6CA9SON5MCAPHQM0JCACCU3EH.jpg"/>
          <p:cNvPicPr>
            <a:picLocks noChangeAspect="1" noChangeArrowheads="1"/>
          </p:cNvPicPr>
          <p:nvPr/>
        </p:nvPicPr>
        <p:blipFill>
          <a:blip r:embed="rId2" cstate="print"/>
          <a:srcRect/>
          <a:stretch>
            <a:fillRect/>
          </a:stretch>
        </p:blipFill>
        <p:spPr bwMode="auto">
          <a:xfrm>
            <a:off x="2339752" y="2060848"/>
            <a:ext cx="4464496" cy="3240360"/>
          </a:xfrm>
          <a:prstGeom prst="rect">
            <a:avLst/>
          </a:prstGeom>
          <a:noFill/>
        </p:spPr>
      </p:pic>
      <p:pic>
        <p:nvPicPr>
          <p:cNvPr id="1028" name="Picture 4" descr="http://t3.gstatic.com/images?q=tbn:H9UbaZIhXyvItM:http://pichicola.com/wp-content/uploads/2008/11/flores1.bmp">
            <a:hlinkClick r:id="rId3"/>
          </p:cNvPr>
          <p:cNvPicPr>
            <a:picLocks noChangeAspect="1" noChangeArrowheads="1"/>
          </p:cNvPicPr>
          <p:nvPr/>
        </p:nvPicPr>
        <p:blipFill>
          <a:blip r:embed="rId4" cstate="print"/>
          <a:srcRect/>
          <a:stretch>
            <a:fillRect/>
          </a:stretch>
        </p:blipFill>
        <p:spPr bwMode="auto">
          <a:xfrm>
            <a:off x="251520" y="4437112"/>
            <a:ext cx="1584176" cy="1670298"/>
          </a:xfrm>
          <a:prstGeom prst="rect">
            <a:avLst/>
          </a:prstGeom>
          <a:noFill/>
        </p:spPr>
      </p:pic>
      <p:pic>
        <p:nvPicPr>
          <p:cNvPr id="1030" name="Picture 6" descr="http://t3.gstatic.com/images?q=tbn:H9UbaZIhXyvItM:http://pichicola.com/wp-content/uploads/2008/11/flores1.bmp">
            <a:hlinkClick r:id="rId3"/>
          </p:cNvPr>
          <p:cNvPicPr>
            <a:picLocks noChangeAspect="1" noChangeArrowheads="1"/>
          </p:cNvPicPr>
          <p:nvPr/>
        </p:nvPicPr>
        <p:blipFill>
          <a:blip r:embed="rId4" cstate="print"/>
          <a:srcRect/>
          <a:stretch>
            <a:fillRect/>
          </a:stretch>
        </p:blipFill>
        <p:spPr bwMode="auto">
          <a:xfrm>
            <a:off x="7092280" y="4293096"/>
            <a:ext cx="1800200" cy="1872208"/>
          </a:xfrm>
          <a:prstGeom prst="rect">
            <a:avLst/>
          </a:prstGeom>
          <a:noFill/>
        </p:spPr>
      </p:pic>
      <p:pic>
        <p:nvPicPr>
          <p:cNvPr id="1031" name="Picture 7" descr="C:\Users\HUMBERTO\Pictures\Angeles\9R.JPG"/>
          <p:cNvPicPr>
            <a:picLocks noChangeAspect="1" noChangeArrowheads="1"/>
          </p:cNvPicPr>
          <p:nvPr/>
        </p:nvPicPr>
        <p:blipFill>
          <a:blip r:embed="rId5" cstate="print"/>
          <a:srcRect/>
          <a:stretch>
            <a:fillRect/>
          </a:stretch>
        </p:blipFill>
        <p:spPr bwMode="auto">
          <a:xfrm>
            <a:off x="7020272" y="1700808"/>
            <a:ext cx="1800200" cy="2376264"/>
          </a:xfrm>
          <a:prstGeom prst="rect">
            <a:avLst/>
          </a:prstGeom>
          <a:noFill/>
        </p:spPr>
      </p:pic>
      <p:pic>
        <p:nvPicPr>
          <p:cNvPr id="1032" name="Picture 8" descr="C:\Users\HUMBERTO\Pictures\Angeles\29LL.JPG"/>
          <p:cNvPicPr>
            <a:picLocks noChangeAspect="1" noChangeArrowheads="1"/>
          </p:cNvPicPr>
          <p:nvPr/>
        </p:nvPicPr>
        <p:blipFill>
          <a:blip r:embed="rId6" cstate="print"/>
          <a:srcRect/>
          <a:stretch>
            <a:fillRect/>
          </a:stretch>
        </p:blipFill>
        <p:spPr bwMode="auto">
          <a:xfrm>
            <a:off x="323528" y="1700808"/>
            <a:ext cx="1584176" cy="2592288"/>
          </a:xfrm>
          <a:prstGeom prst="rect">
            <a:avLst/>
          </a:prstGeom>
          <a:noFill/>
        </p:spPr>
      </p:pic>
      <p:sp>
        <p:nvSpPr>
          <p:cNvPr id="8" name="7 Terminador"/>
          <p:cNvSpPr/>
          <p:nvPr/>
        </p:nvSpPr>
        <p:spPr>
          <a:xfrm>
            <a:off x="2195736" y="5373216"/>
            <a:ext cx="4680520" cy="1224136"/>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800" dirty="0" smtClean="0"/>
              <a:t>Como testigos asistieron los ángeles. </a:t>
            </a:r>
            <a:endParaRPr lang="es-E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Autofit/>
          </a:bodyPr>
          <a:lstStyle/>
          <a:p>
            <a:r>
              <a:rPr lang="es-ES" sz="3600" dirty="0" smtClean="0">
                <a:solidFill>
                  <a:srgbClr val="FF0000"/>
                </a:solidFill>
                <a:latin typeface="Algerian" pitchFamily="82" charset="0"/>
              </a:rPr>
              <a:t>¿Los sacerdotes elegidos por Dios eran casados o solteros?</a:t>
            </a:r>
            <a:endParaRPr lang="es-ES" sz="3600" dirty="0">
              <a:solidFill>
                <a:srgbClr val="FF0000"/>
              </a:solidFill>
              <a:latin typeface="Algerian" pitchFamily="82" charset="0"/>
            </a:endParaRPr>
          </a:p>
        </p:txBody>
      </p:sp>
      <p:sp>
        <p:nvSpPr>
          <p:cNvPr id="4" name="3 Rectángulo"/>
          <p:cNvSpPr/>
          <p:nvPr/>
        </p:nvSpPr>
        <p:spPr>
          <a:xfrm>
            <a:off x="251520" y="2564904"/>
            <a:ext cx="504056" cy="415476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Terminador"/>
          <p:cNvSpPr/>
          <p:nvPr/>
        </p:nvSpPr>
        <p:spPr>
          <a:xfrm>
            <a:off x="2267744" y="1628800"/>
            <a:ext cx="4392488" cy="720080"/>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b="1" dirty="0" smtClean="0"/>
              <a:t>Antiguo Testamento.</a:t>
            </a:r>
            <a:endParaRPr lang="es-ES" sz="3200" b="1" dirty="0"/>
          </a:p>
        </p:txBody>
      </p:sp>
      <p:sp>
        <p:nvSpPr>
          <p:cNvPr id="6" name="5 Terminador"/>
          <p:cNvSpPr/>
          <p:nvPr/>
        </p:nvSpPr>
        <p:spPr>
          <a:xfrm>
            <a:off x="755576" y="5733256"/>
            <a:ext cx="6840760" cy="792088"/>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2400" dirty="0" smtClean="0"/>
              <a:t>Eli era casado 1samuel 1:3; 2:11; 4:19. </a:t>
            </a:r>
          </a:p>
          <a:p>
            <a:pPr>
              <a:buNone/>
            </a:pPr>
            <a:r>
              <a:rPr lang="es-ES" dirty="0" smtClean="0"/>
              <a:t>    </a:t>
            </a:r>
            <a:endParaRPr lang="es-ES" dirty="0"/>
          </a:p>
        </p:txBody>
      </p:sp>
      <p:sp>
        <p:nvSpPr>
          <p:cNvPr id="7" name="6 Terminador"/>
          <p:cNvSpPr/>
          <p:nvPr/>
        </p:nvSpPr>
        <p:spPr>
          <a:xfrm>
            <a:off x="755576" y="4797152"/>
            <a:ext cx="6912768" cy="720080"/>
          </a:xfrm>
          <a:prstGeom prst="flowChartTerminator">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endParaRPr lang="es-ES" sz="2400" dirty="0" smtClean="0"/>
          </a:p>
          <a:p>
            <a:pPr>
              <a:buNone/>
            </a:pPr>
            <a:r>
              <a:rPr lang="es-ES" sz="2400" dirty="0" smtClean="0"/>
              <a:t>Finees hijo de Eleazar, fue casado, Números 25: 11-13.</a:t>
            </a:r>
          </a:p>
          <a:p>
            <a:pPr>
              <a:buNone/>
            </a:pPr>
            <a:r>
              <a:rPr lang="es-ES" dirty="0" smtClean="0"/>
              <a:t>    </a:t>
            </a:r>
            <a:endParaRPr lang="es-ES" dirty="0"/>
          </a:p>
        </p:txBody>
      </p:sp>
      <p:sp>
        <p:nvSpPr>
          <p:cNvPr id="8" name="7 Terminador"/>
          <p:cNvSpPr/>
          <p:nvPr/>
        </p:nvSpPr>
        <p:spPr>
          <a:xfrm>
            <a:off x="755576" y="3789040"/>
            <a:ext cx="6984776" cy="792088"/>
          </a:xfrm>
          <a:prstGeom prst="flowChartTerminator">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sz="2400" dirty="0" smtClean="0"/>
          </a:p>
          <a:p>
            <a:r>
              <a:rPr lang="es-ES" sz="2400" dirty="0" smtClean="0"/>
              <a:t>Eleazar hijo de Aarón, quien le sucedió como sumo sacerdote, era casado Éxodo 6:25. </a:t>
            </a:r>
          </a:p>
          <a:p>
            <a:pPr>
              <a:buNone/>
            </a:pPr>
            <a:r>
              <a:rPr lang="es-ES" dirty="0" smtClean="0"/>
              <a:t>    </a:t>
            </a:r>
            <a:endParaRPr lang="es-ES" dirty="0"/>
          </a:p>
        </p:txBody>
      </p:sp>
      <p:sp>
        <p:nvSpPr>
          <p:cNvPr id="9" name="8 Terminador"/>
          <p:cNvSpPr/>
          <p:nvPr/>
        </p:nvSpPr>
        <p:spPr>
          <a:xfrm>
            <a:off x="755576" y="2636912"/>
            <a:ext cx="6912768" cy="792088"/>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dirty="0" smtClean="0"/>
              <a:t> </a:t>
            </a:r>
            <a:r>
              <a:rPr lang="es-ES" sz="2000" dirty="0" smtClean="0"/>
              <a:t>Aarón fue el primer sumo sacerdote puesto por Dios para ministrar en el Santuario, era casado Números 26:60.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to="" calcmode="lin" valueType="num">
                                      <p:cBhvr>
                                        <p:cTn id="22" dur="1" fill="hold"/>
                                        <p:tgtEl>
                                          <p:spTgt spid="9"/>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to="" calcmode="lin" valueType="num">
                                      <p:cBhvr>
                                        <p:cTn id="27" dur="1" fill="hold"/>
                                        <p:tgtEl>
                                          <p:spTgt spid="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to="" calcmode="lin" valueType="num">
                                      <p:cBhvr>
                                        <p:cTn id="3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B0F0"/>
          </a:solidFill>
        </p:spPr>
        <p:txBody>
          <a:bodyPr>
            <a:normAutofit/>
          </a:bodyPr>
          <a:lstStyle/>
          <a:p>
            <a:r>
              <a:rPr lang="es-ES" sz="4800" b="1" i="1" dirty="0" smtClean="0">
                <a:latin typeface="Arial Narrow" pitchFamily="34" charset="0"/>
                <a:cs typeface="Aharoni" pitchFamily="2" charset="-79"/>
              </a:rPr>
              <a:t>Sacerdotes en el N. Testamento</a:t>
            </a:r>
            <a:endParaRPr lang="es-ES" sz="4800" b="1" i="1" dirty="0">
              <a:latin typeface="Arial Narrow" pitchFamily="34" charset="0"/>
              <a:cs typeface="Aharoni" pitchFamily="2" charset="-79"/>
            </a:endParaRPr>
          </a:p>
        </p:txBody>
      </p:sp>
      <p:sp>
        <p:nvSpPr>
          <p:cNvPr id="3" name="2 Marcador de contenido"/>
          <p:cNvSpPr>
            <a:spLocks noGrp="1"/>
          </p:cNvSpPr>
          <p:nvPr>
            <p:ph idx="1"/>
          </p:nvPr>
        </p:nvSpPr>
        <p:spPr>
          <a:xfrm>
            <a:off x="251520" y="1556792"/>
            <a:ext cx="8183760" cy="4925144"/>
          </a:xfrm>
          <a:solidFill>
            <a:srgbClr val="92D050"/>
          </a:solidFill>
        </p:spPr>
        <p:txBody>
          <a:bodyPr>
            <a:normAutofit/>
          </a:bodyPr>
          <a:lstStyle/>
          <a:p>
            <a:pPr>
              <a:buNone/>
            </a:pPr>
            <a:r>
              <a:rPr lang="es-ES" dirty="0" smtClean="0"/>
              <a:t>     </a:t>
            </a:r>
          </a:p>
        </p:txBody>
      </p:sp>
      <p:sp>
        <p:nvSpPr>
          <p:cNvPr id="4" name="3 Rectángulo"/>
          <p:cNvSpPr/>
          <p:nvPr/>
        </p:nvSpPr>
        <p:spPr>
          <a:xfrm>
            <a:off x="251520" y="1556792"/>
            <a:ext cx="648072" cy="496855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Terminador"/>
          <p:cNvSpPr/>
          <p:nvPr/>
        </p:nvSpPr>
        <p:spPr>
          <a:xfrm>
            <a:off x="899592" y="5013176"/>
            <a:ext cx="7560840" cy="1080120"/>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2400" dirty="0" smtClean="0"/>
              <a:t>El apóstol Pablo dice que los “Obispos”, deben ser “esposos de una sola mujer” (1 Tom.3:2).</a:t>
            </a:r>
          </a:p>
        </p:txBody>
      </p:sp>
      <p:sp>
        <p:nvSpPr>
          <p:cNvPr id="6" name="5 Terminador"/>
          <p:cNvSpPr/>
          <p:nvPr/>
        </p:nvSpPr>
        <p:spPr>
          <a:xfrm>
            <a:off x="899592" y="3429000"/>
            <a:ext cx="7560840" cy="1152128"/>
          </a:xfrm>
          <a:prstGeom prst="flowChartTerminator">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2400" dirty="0" smtClean="0"/>
              <a:t>El apóstol Pedro era casado Marcos 1:30. </a:t>
            </a:r>
          </a:p>
          <a:p>
            <a:pPr>
              <a:buNone/>
            </a:pPr>
            <a:r>
              <a:rPr lang="es-ES" dirty="0" smtClean="0"/>
              <a:t>    </a:t>
            </a:r>
          </a:p>
        </p:txBody>
      </p:sp>
      <p:sp>
        <p:nvSpPr>
          <p:cNvPr id="7" name="6 Terminador"/>
          <p:cNvSpPr/>
          <p:nvPr/>
        </p:nvSpPr>
        <p:spPr>
          <a:xfrm>
            <a:off x="899592" y="1988840"/>
            <a:ext cx="7560840" cy="949824"/>
          </a:xfrm>
          <a:prstGeom prst="flowChartTerminator">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2400" dirty="0" smtClean="0"/>
              <a:t>El sacerdote Zacarías padre de Juan Bautista era casado Lucas 1:5.</a:t>
            </a:r>
          </a:p>
          <a:p>
            <a:pPr>
              <a:buNone/>
            </a:pPr>
            <a:r>
              <a:rPr lang="es-ES"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0" fill="hold"/>
                                        <p:tgtEl>
                                          <p:spTgt spid="4"/>
                                        </p:tgtEl>
                                        <p:attrNameLst>
                                          <p:attrName>ppt_x</p:attrName>
                                        </p:attrNameLst>
                                      </p:cBhvr>
                                      <p:tavLst>
                                        <p:tav tm="0">
                                          <p:val>
                                            <p:strVal val="#ppt_x"/>
                                          </p:val>
                                        </p:tav>
                                        <p:tav tm="100000">
                                          <p:val>
                                            <p:strVal val="#ppt_x"/>
                                          </p:val>
                                        </p:tav>
                                      </p:tavLst>
                                    </p:anim>
                                    <p:anim calcmode="lin" valueType="num">
                                      <p:cBhvr additive="base">
                                        <p:cTn id="14"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0" fill="hold"/>
                                        <p:tgtEl>
                                          <p:spTgt spid="7"/>
                                        </p:tgtEl>
                                        <p:attrNameLst>
                                          <p:attrName>ppt_x</p:attrName>
                                        </p:attrNameLst>
                                      </p:cBhvr>
                                      <p:tavLst>
                                        <p:tav tm="0">
                                          <p:val>
                                            <p:strVal val="#ppt_x"/>
                                          </p:val>
                                        </p:tav>
                                        <p:tav tm="100000">
                                          <p:val>
                                            <p:strVal val="#ppt_x"/>
                                          </p:val>
                                        </p:tav>
                                      </p:tavLst>
                                    </p:anim>
                                    <p:anim calcmode="lin" valueType="num">
                                      <p:cBhvr additive="base">
                                        <p:cTn id="20"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0" fill="hold"/>
                                        <p:tgtEl>
                                          <p:spTgt spid="6"/>
                                        </p:tgtEl>
                                        <p:attrNameLst>
                                          <p:attrName>ppt_x</p:attrName>
                                        </p:attrNameLst>
                                      </p:cBhvr>
                                      <p:tavLst>
                                        <p:tav tm="0">
                                          <p:val>
                                            <p:strVal val="#ppt_x"/>
                                          </p:val>
                                        </p:tav>
                                        <p:tav tm="100000">
                                          <p:val>
                                            <p:strVal val="#ppt_x"/>
                                          </p:val>
                                        </p:tav>
                                      </p:tavLst>
                                    </p:anim>
                                    <p:anim calcmode="lin" valueType="num">
                                      <p:cBhvr additive="base">
                                        <p:cTn id="26"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0" fill="hold"/>
                                        <p:tgtEl>
                                          <p:spTgt spid="5"/>
                                        </p:tgtEl>
                                        <p:attrNameLst>
                                          <p:attrName>ppt_x</p:attrName>
                                        </p:attrNameLst>
                                      </p:cBhvr>
                                      <p:tavLst>
                                        <p:tav tm="0">
                                          <p:val>
                                            <p:strVal val="#ppt_x"/>
                                          </p:val>
                                        </p:tav>
                                        <p:tav tm="100000">
                                          <p:val>
                                            <p:strVal val="#ppt_x"/>
                                          </p:val>
                                        </p:tav>
                                      </p:tavLst>
                                    </p:anim>
                                    <p:anim calcmode="lin" valueType="num">
                                      <p:cBhvr additive="base">
                                        <p:cTn id="32"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a:solidFill>
            <a:schemeClr val="accent3">
              <a:lumMod val="20000"/>
              <a:lumOff val="80000"/>
            </a:schemeClr>
          </a:solidFill>
        </p:spPr>
        <p:txBody>
          <a:bodyPr>
            <a:normAutofit fontScale="92500" lnSpcReduction="10000"/>
          </a:bodyPr>
          <a:lstStyle/>
          <a:p>
            <a:pPr algn="ctr">
              <a:buNone/>
            </a:pPr>
            <a:r>
              <a:rPr lang="es-ES" sz="2800" dirty="0" smtClean="0"/>
              <a:t>     Note que el mismo Dios le dice a José por medio de un ángel: </a:t>
            </a:r>
            <a:r>
              <a:rPr lang="es-ES" b="1" dirty="0" smtClean="0">
                <a:solidFill>
                  <a:srgbClr val="FF0000"/>
                </a:solidFill>
              </a:rPr>
              <a:t>“No temas recibir a María por esposa”</a:t>
            </a:r>
            <a:r>
              <a:rPr lang="es-ES" sz="2800" dirty="0" smtClean="0"/>
              <a:t> (Mateo 1:20). </a:t>
            </a:r>
          </a:p>
          <a:p>
            <a:endParaRPr lang="es-ES" dirty="0" smtClean="0"/>
          </a:p>
          <a:p>
            <a:pPr>
              <a:buNone/>
            </a:pPr>
            <a:r>
              <a:rPr lang="es-ES" b="1" i="1" dirty="0" smtClean="0">
                <a:solidFill>
                  <a:srgbClr val="FF0000"/>
                </a:solidFill>
                <a:latin typeface="Baskerville Old Face" pitchFamily="18" charset="0"/>
              </a:rPr>
              <a:t>                  </a:t>
            </a:r>
            <a:r>
              <a:rPr lang="es-ES" b="1" i="1" dirty="0" smtClean="0">
                <a:solidFill>
                  <a:srgbClr val="002060"/>
                </a:solidFill>
                <a:latin typeface="Baskerville Old Face" pitchFamily="18" charset="0"/>
              </a:rPr>
              <a:t>Pero no le hace ninguna recomendación concerniente a no </a:t>
            </a:r>
            <a:r>
              <a:rPr lang="es-ES" sz="3500" b="1" i="1" dirty="0" smtClean="0">
                <a:solidFill>
                  <a:srgbClr val="FF0000"/>
                </a:solidFill>
                <a:latin typeface="Baskerville Old Face" pitchFamily="18" charset="0"/>
              </a:rPr>
              <a:t>t</a:t>
            </a:r>
            <a:r>
              <a:rPr lang="es-ES" sz="3500" b="1" i="1" u="sng" dirty="0" smtClean="0">
                <a:solidFill>
                  <a:srgbClr val="FF0000"/>
                </a:solidFill>
                <a:latin typeface="Baskerville Old Face" pitchFamily="18" charset="0"/>
              </a:rPr>
              <a:t>ocarla</a:t>
            </a:r>
            <a:r>
              <a:rPr lang="es-ES" sz="3500" b="1" i="1" dirty="0" smtClean="0">
                <a:solidFill>
                  <a:srgbClr val="FF0000"/>
                </a:solidFill>
                <a:latin typeface="Baskerville Old Face" pitchFamily="18" charset="0"/>
              </a:rPr>
              <a:t>,</a:t>
            </a:r>
            <a:r>
              <a:rPr lang="es-ES" b="1" i="1" dirty="0" smtClean="0">
                <a:solidFill>
                  <a:srgbClr val="002060"/>
                </a:solidFill>
                <a:latin typeface="Baskerville Old Face" pitchFamily="18" charset="0"/>
              </a:rPr>
              <a:t> ¿Porqué?</a:t>
            </a:r>
          </a:p>
          <a:p>
            <a:endParaRPr lang="es-ES" dirty="0" smtClean="0"/>
          </a:p>
          <a:p>
            <a:pPr>
              <a:buNone/>
            </a:pPr>
            <a:r>
              <a:rPr lang="es-ES" dirty="0" smtClean="0"/>
              <a:t>    Porque el matrimonio lo constituyó Dios con dos propósitos.</a:t>
            </a:r>
          </a:p>
          <a:p>
            <a:pPr marL="514350" indent="-514350">
              <a:buAutoNum type="arabicParenR"/>
            </a:pPr>
            <a:endParaRPr lang="es-ES" dirty="0" smtClean="0"/>
          </a:p>
          <a:p>
            <a:pPr marL="514350" indent="-514350">
              <a:buAutoNum type="arabicParenR"/>
            </a:pPr>
            <a:r>
              <a:rPr lang="es-ES" dirty="0" smtClean="0"/>
              <a:t>Con el fin de que el hombre </a:t>
            </a:r>
            <a:r>
              <a:rPr lang="es-ES" b="1" dirty="0" smtClean="0">
                <a:solidFill>
                  <a:srgbClr val="FF0000"/>
                </a:solidFill>
              </a:rPr>
              <a:t>“no este solo”</a:t>
            </a:r>
            <a:r>
              <a:rPr lang="es-ES" dirty="0" smtClean="0"/>
              <a:t>. Y</a:t>
            </a:r>
          </a:p>
          <a:p>
            <a:pPr marL="514350" indent="-514350">
              <a:buAutoNum type="arabicParenR"/>
            </a:pPr>
            <a:r>
              <a:rPr lang="es-ES" dirty="0" smtClean="0"/>
              <a:t> Para que </a:t>
            </a:r>
            <a:r>
              <a:rPr lang="es-ES" b="1" dirty="0" smtClean="0">
                <a:solidFill>
                  <a:srgbClr val="FF0000"/>
                </a:solidFill>
              </a:rPr>
              <a:t>“fructificara”</a:t>
            </a:r>
            <a:r>
              <a:rPr lang="es-ES" dirty="0" smtClean="0"/>
              <a:t> y se </a:t>
            </a:r>
            <a:r>
              <a:rPr lang="es-ES" b="1" dirty="0" smtClean="0">
                <a:solidFill>
                  <a:srgbClr val="FF0000"/>
                </a:solidFill>
              </a:rPr>
              <a:t>“multiplicara”</a:t>
            </a:r>
            <a:r>
              <a:rPr lang="es-ES" dirty="0" smtClean="0"/>
              <a:t>.  </a:t>
            </a:r>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 to="" calcmode="lin" valueType="num">
                                      <p:cBhvr>
                                        <p:cTn id="32" dur="1" fill="hold"/>
                                        <p:tgtEl>
                                          <p:spTgt spid="3">
                                            <p:txEl>
                                              <p:pRg st="7" end="7"/>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rgbClr val="FFFF00"/>
          </a:solidFill>
        </p:spPr>
        <p:txBody>
          <a:bodyPr>
            <a:noAutofit/>
          </a:bodyPr>
          <a:lstStyle/>
          <a:p>
            <a:r>
              <a:rPr lang="es-ES" b="1" i="1" dirty="0" smtClean="0">
                <a:latin typeface="Forte" pitchFamily="66" charset="0"/>
              </a:rPr>
              <a:t>No olvidemos las palabras de María.</a:t>
            </a:r>
          </a:p>
        </p:txBody>
      </p:sp>
      <p:sp>
        <p:nvSpPr>
          <p:cNvPr id="3" name="2 Marcador de contenido"/>
          <p:cNvSpPr>
            <a:spLocks noGrp="1"/>
          </p:cNvSpPr>
          <p:nvPr>
            <p:ph idx="1"/>
          </p:nvPr>
        </p:nvSpPr>
        <p:spPr>
          <a:xfrm>
            <a:off x="251520" y="1600200"/>
            <a:ext cx="8640960" cy="4997152"/>
          </a:xfrm>
          <a:solidFill>
            <a:srgbClr val="92D050"/>
          </a:solidFill>
        </p:spPr>
        <p:txBody>
          <a:bodyPr/>
          <a:lstStyle/>
          <a:p>
            <a:endParaRPr lang="es-ES" dirty="0" smtClean="0"/>
          </a:p>
          <a:p>
            <a:pPr>
              <a:buNone/>
            </a:pPr>
            <a:r>
              <a:rPr lang="es-ES" dirty="0" smtClean="0"/>
              <a:t>      </a:t>
            </a:r>
            <a:r>
              <a:rPr lang="es-ES" sz="4000" b="1" u="sng" dirty="0" smtClean="0">
                <a:solidFill>
                  <a:srgbClr val="FF0000"/>
                </a:solidFill>
                <a:latin typeface="Algerian" pitchFamily="82" charset="0"/>
              </a:rPr>
              <a:t>“Haced todo lo que os diga”</a:t>
            </a:r>
          </a:p>
          <a:p>
            <a:pPr>
              <a:buNone/>
            </a:pPr>
            <a:endParaRPr lang="es-ES" sz="4000" b="1" u="sng" dirty="0" smtClean="0">
              <a:solidFill>
                <a:srgbClr val="FF0000"/>
              </a:solidFill>
              <a:latin typeface="Algerian" pitchFamily="82" charset="0"/>
            </a:endParaRPr>
          </a:p>
          <a:p>
            <a:pPr>
              <a:buNone/>
            </a:pPr>
            <a:r>
              <a:rPr lang="es-ES" sz="4000" dirty="0" smtClean="0"/>
              <a:t> </a:t>
            </a:r>
            <a:endParaRPr lang="es-ES" sz="2000" b="1" u="sng" dirty="0">
              <a:solidFill>
                <a:srgbClr val="FF0000"/>
              </a:solidFill>
              <a:latin typeface="Algerian" pitchFamily="82" charset="0"/>
            </a:endParaRPr>
          </a:p>
        </p:txBody>
      </p:sp>
      <p:sp>
        <p:nvSpPr>
          <p:cNvPr id="5" name="4 Pergamino vertical"/>
          <p:cNvSpPr/>
          <p:nvPr/>
        </p:nvSpPr>
        <p:spPr>
          <a:xfrm>
            <a:off x="395536" y="3140968"/>
            <a:ext cx="4680520" cy="3168352"/>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sz="3200" b="1" dirty="0" smtClean="0">
                <a:solidFill>
                  <a:srgbClr val="002060"/>
                </a:solidFill>
                <a:latin typeface="Algerian" pitchFamily="82" charset="0"/>
              </a:rPr>
              <a:t>Por lo tanto, ella hacía todo lo que Dios había ordenado</a:t>
            </a:r>
          </a:p>
        </p:txBody>
      </p:sp>
      <p:sp>
        <p:nvSpPr>
          <p:cNvPr id="6" name="5 Rectángulo redondeado"/>
          <p:cNvSpPr/>
          <p:nvPr/>
        </p:nvSpPr>
        <p:spPr>
          <a:xfrm>
            <a:off x="5148064" y="5157192"/>
            <a:ext cx="3600400" cy="136815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t>Si el matrimonio, que implicaba tener una </a:t>
            </a:r>
            <a:r>
              <a:rPr lang="es-ES" b="1" dirty="0" smtClean="0">
                <a:solidFill>
                  <a:srgbClr val="002060"/>
                </a:solidFill>
              </a:rPr>
              <a:t>familia</a:t>
            </a:r>
            <a:r>
              <a:rPr lang="es-ES" b="1" dirty="0" smtClean="0"/>
              <a:t>, hubiera sido una </a:t>
            </a:r>
            <a:r>
              <a:rPr lang="es-ES" b="1" dirty="0" smtClean="0">
                <a:solidFill>
                  <a:srgbClr val="002060"/>
                </a:solidFill>
              </a:rPr>
              <a:t>ofensa</a:t>
            </a:r>
            <a:r>
              <a:rPr lang="es-ES" b="1" dirty="0" smtClean="0"/>
              <a:t> para Dios, ella no se hubiera casado.</a:t>
            </a:r>
            <a:endParaRPr lang="es-ES" b="1" dirty="0"/>
          </a:p>
        </p:txBody>
      </p:sp>
      <p:pic>
        <p:nvPicPr>
          <p:cNvPr id="1027" name="Picture 3" descr="C:\Users\HUMBERTO\Pictures\JOSÈ, ESPOSO DE MARÌA\CXM8XFCA0YTFOWCALLC4SVCA5107J0CARKUUZPCAIJUUIYCADMI1SVCAYBPX25CAVV1QRNCAVAKDM4CAS8BBLHCA6US1DQCAD5O4CRCAGE48ONCAKEGIBZCAAMI9VUCAF27XC9CAB7DGG1CADYIE5L.jpg"/>
          <p:cNvPicPr>
            <a:picLocks noChangeAspect="1" noChangeArrowheads="1"/>
          </p:cNvPicPr>
          <p:nvPr/>
        </p:nvPicPr>
        <p:blipFill>
          <a:blip r:embed="rId2" cstate="print"/>
          <a:srcRect/>
          <a:stretch>
            <a:fillRect/>
          </a:stretch>
        </p:blipFill>
        <p:spPr bwMode="auto">
          <a:xfrm>
            <a:off x="5364088" y="3068960"/>
            <a:ext cx="3168352"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027"/>
                                        </p:tgtEl>
                                        <p:attrNameLst>
                                          <p:attrName>style.visibility</p:attrName>
                                        </p:attrNameLst>
                                      </p:cBhvr>
                                      <p:to>
                                        <p:strVal val="visible"/>
                                      </p:to>
                                    </p:set>
                                    <p:anim to="" calcmode="lin" valueType="num">
                                      <p:cBhvr>
                                        <p:cTn id="32" dur="1" fill="hold"/>
                                        <p:tgtEl>
                                          <p:spTgt spid="1027"/>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diamond(in)">
                                      <p:cBhvr>
                                        <p:cTn id="3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5" name="4 Marcador de contenido"/>
          <p:cNvSpPr>
            <a:spLocks noGrp="1"/>
          </p:cNvSpPr>
          <p:nvPr>
            <p:ph sz="half" idx="1"/>
          </p:nvPr>
        </p:nvSpPr>
        <p:spPr>
          <a:xfrm>
            <a:off x="457200" y="0"/>
            <a:ext cx="4038600" cy="6597352"/>
          </a:xfrm>
        </p:spPr>
        <p:txBody>
          <a:bodyPr>
            <a:normAutofit lnSpcReduction="10000"/>
          </a:bodyPr>
          <a:lstStyle/>
          <a:p>
            <a:pPr>
              <a:buNone/>
            </a:pPr>
            <a:r>
              <a:rPr lang="es-ES" dirty="0" smtClean="0">
                <a:latin typeface="Algerian" pitchFamily="82" charset="0"/>
              </a:rPr>
              <a:t>    </a:t>
            </a:r>
            <a:r>
              <a:rPr lang="es-ES" sz="2400" dirty="0" smtClean="0">
                <a:solidFill>
                  <a:srgbClr val="FF0000"/>
                </a:solidFill>
                <a:latin typeface="Algerian" pitchFamily="82" charset="0"/>
              </a:rPr>
              <a:t>María y la Biblia</a:t>
            </a:r>
          </a:p>
          <a:p>
            <a:endParaRPr lang="es-ES" dirty="0" smtClean="0">
              <a:latin typeface="Algerian" pitchFamily="82" charset="0"/>
            </a:endParaRPr>
          </a:p>
          <a:p>
            <a:pPr marL="514350" indent="-514350">
              <a:buNone/>
            </a:pPr>
            <a:r>
              <a:rPr lang="es-ES" sz="1800" dirty="0" smtClean="0"/>
              <a:t> </a:t>
            </a:r>
            <a:r>
              <a:rPr lang="es-ES" sz="1800" b="1" dirty="0" smtClean="0">
                <a:solidFill>
                  <a:srgbClr val="7030A0"/>
                </a:solidFill>
              </a:rPr>
              <a:t> </a:t>
            </a:r>
          </a:p>
          <a:p>
            <a:pPr marL="514350" indent="-514350">
              <a:buNone/>
            </a:pPr>
            <a:endParaRPr lang="es-ES" sz="1800" b="1" dirty="0" smtClean="0">
              <a:solidFill>
                <a:srgbClr val="7030A0"/>
              </a:solidFill>
            </a:endParaRPr>
          </a:p>
          <a:p>
            <a:pPr marL="514350" indent="-514350">
              <a:buNone/>
            </a:pPr>
            <a:endParaRPr lang="es-ES" b="1" dirty="0" smtClean="0">
              <a:solidFill>
                <a:srgbClr val="7030A0"/>
              </a:solidFill>
            </a:endParaRPr>
          </a:p>
          <a:p>
            <a:pPr marL="514350" indent="-514350">
              <a:buNone/>
            </a:pPr>
            <a:endParaRPr lang="es-ES" b="1" dirty="0" smtClean="0">
              <a:solidFill>
                <a:srgbClr val="7030A0"/>
              </a:solidFill>
            </a:endParaRPr>
          </a:p>
          <a:p>
            <a:pPr marL="514350" indent="-514350">
              <a:buNone/>
            </a:pPr>
            <a:endParaRPr lang="es-ES" b="1" dirty="0" smtClean="0">
              <a:solidFill>
                <a:srgbClr val="7030A0"/>
              </a:solidFill>
            </a:endParaRPr>
          </a:p>
          <a:p>
            <a:pPr marL="514350" indent="-514350">
              <a:buNone/>
            </a:pPr>
            <a:r>
              <a:rPr lang="es-ES" b="1" dirty="0" smtClean="0">
                <a:solidFill>
                  <a:srgbClr val="7030A0"/>
                </a:solidFill>
              </a:rPr>
              <a:t>1)  No dice quienes eran sus padres.</a:t>
            </a:r>
          </a:p>
          <a:p>
            <a:pPr marL="514350" indent="-514350">
              <a:buAutoNum type="arabicParenR"/>
            </a:pPr>
            <a:endParaRPr lang="es-ES" dirty="0" smtClean="0"/>
          </a:p>
          <a:p>
            <a:pPr marL="514350" indent="-514350">
              <a:buNone/>
            </a:pPr>
            <a:r>
              <a:rPr lang="es-ES" dirty="0" smtClean="0"/>
              <a:t> 2) </a:t>
            </a:r>
            <a:r>
              <a:rPr lang="es-ES" b="1" dirty="0" smtClean="0">
                <a:solidFill>
                  <a:srgbClr val="00B0F0"/>
                </a:solidFill>
              </a:rPr>
              <a:t>No dice donde nació.</a:t>
            </a:r>
          </a:p>
          <a:p>
            <a:pPr marL="514350" indent="-514350">
              <a:buAutoNum type="arabicParenR"/>
            </a:pPr>
            <a:endParaRPr lang="es-ES" dirty="0" smtClean="0"/>
          </a:p>
          <a:p>
            <a:pPr marL="514350" indent="-514350">
              <a:buAutoNum type="arabicParenR"/>
            </a:pPr>
            <a:endParaRPr lang="es-ES" dirty="0" smtClean="0"/>
          </a:p>
          <a:p>
            <a:pPr marL="514350" indent="-514350">
              <a:buNone/>
            </a:pPr>
            <a:r>
              <a:rPr lang="es-ES" dirty="0" smtClean="0"/>
              <a:t>3) </a:t>
            </a:r>
            <a:r>
              <a:rPr lang="es-ES" b="1" dirty="0" smtClean="0">
                <a:solidFill>
                  <a:srgbClr val="002060"/>
                </a:solidFill>
              </a:rPr>
              <a:t> No se menciona. </a:t>
            </a:r>
            <a:endParaRPr lang="es-ES" dirty="0" smtClean="0"/>
          </a:p>
          <a:p>
            <a:endParaRPr lang="es-ES" dirty="0"/>
          </a:p>
        </p:txBody>
      </p:sp>
      <p:sp>
        <p:nvSpPr>
          <p:cNvPr id="6" name="5 Marcador de contenido"/>
          <p:cNvSpPr>
            <a:spLocks noGrp="1"/>
          </p:cNvSpPr>
          <p:nvPr>
            <p:ph sz="half" idx="2"/>
          </p:nvPr>
        </p:nvSpPr>
        <p:spPr>
          <a:xfrm>
            <a:off x="4648200" y="0"/>
            <a:ext cx="4038600" cy="6858000"/>
          </a:xfrm>
        </p:spPr>
        <p:txBody>
          <a:bodyPr>
            <a:normAutofit lnSpcReduction="10000"/>
          </a:bodyPr>
          <a:lstStyle/>
          <a:p>
            <a:pPr>
              <a:buNone/>
            </a:pPr>
            <a:r>
              <a:rPr lang="es-ES" sz="2400" dirty="0" smtClean="0">
                <a:latin typeface="Algerian" pitchFamily="82" charset="0"/>
              </a:rPr>
              <a:t>  </a:t>
            </a:r>
            <a:r>
              <a:rPr lang="es-ES" sz="2400" dirty="0" smtClean="0">
                <a:solidFill>
                  <a:srgbClr val="FF0000"/>
                </a:solidFill>
                <a:latin typeface="Algerian" pitchFamily="82" charset="0"/>
              </a:rPr>
              <a:t> Iglesia y los dogmas</a:t>
            </a:r>
          </a:p>
          <a:p>
            <a:endParaRPr lang="es-ES" dirty="0" smtClean="0"/>
          </a:p>
          <a:p>
            <a:pPr marL="514350" indent="-514350">
              <a:buNone/>
            </a:pPr>
            <a:r>
              <a:rPr lang="es-ES" b="1" dirty="0" smtClean="0">
                <a:solidFill>
                  <a:srgbClr val="7030A0"/>
                </a:solidFill>
              </a:rPr>
              <a:t> </a:t>
            </a:r>
          </a:p>
          <a:p>
            <a:pPr marL="514350" indent="-514350">
              <a:buNone/>
            </a:pPr>
            <a:endParaRPr lang="es-ES" b="1" dirty="0" smtClean="0">
              <a:solidFill>
                <a:srgbClr val="7030A0"/>
              </a:solidFill>
            </a:endParaRPr>
          </a:p>
          <a:p>
            <a:pPr marL="514350" indent="-514350">
              <a:buNone/>
            </a:pPr>
            <a:endParaRPr lang="es-ES" b="1" dirty="0" smtClean="0">
              <a:solidFill>
                <a:srgbClr val="7030A0"/>
              </a:solidFill>
            </a:endParaRPr>
          </a:p>
          <a:p>
            <a:pPr marL="514350" indent="-514350">
              <a:buNone/>
            </a:pPr>
            <a:endParaRPr lang="es-ES" b="1" dirty="0" smtClean="0">
              <a:solidFill>
                <a:srgbClr val="7030A0"/>
              </a:solidFill>
            </a:endParaRPr>
          </a:p>
          <a:p>
            <a:pPr marL="514350" indent="-514350">
              <a:buNone/>
            </a:pPr>
            <a:r>
              <a:rPr lang="es-ES" b="1" dirty="0" smtClean="0">
                <a:solidFill>
                  <a:srgbClr val="7030A0"/>
                </a:solidFill>
              </a:rPr>
              <a:t>1)  Hija de Joaquín y Ana.</a:t>
            </a:r>
          </a:p>
          <a:p>
            <a:pPr marL="514350" indent="-514350">
              <a:buAutoNum type="arabicParenR"/>
            </a:pPr>
            <a:endParaRPr lang="es-ES" dirty="0" smtClean="0"/>
          </a:p>
          <a:p>
            <a:pPr marL="514350" indent="-514350">
              <a:buAutoNum type="arabicParenR"/>
            </a:pPr>
            <a:endParaRPr lang="es-ES" dirty="0" smtClean="0"/>
          </a:p>
          <a:p>
            <a:pPr marL="514350" indent="-514350">
              <a:buNone/>
            </a:pPr>
            <a:r>
              <a:rPr lang="es-ES" b="1" dirty="0" smtClean="0">
                <a:solidFill>
                  <a:srgbClr val="00B0F0"/>
                </a:solidFill>
              </a:rPr>
              <a:t>2) Nació en Jerusalén.</a:t>
            </a:r>
          </a:p>
          <a:p>
            <a:pPr marL="514350" indent="-514350">
              <a:buAutoNum type="arabicParenR"/>
            </a:pPr>
            <a:endParaRPr lang="es-ES" dirty="0" smtClean="0"/>
          </a:p>
          <a:p>
            <a:pPr marL="514350" indent="-514350">
              <a:buAutoNum type="arabicParenR"/>
            </a:pPr>
            <a:endParaRPr lang="es-ES" dirty="0" smtClean="0"/>
          </a:p>
          <a:p>
            <a:pPr marL="514350" indent="-514350">
              <a:buNone/>
            </a:pPr>
            <a:r>
              <a:rPr lang="es-ES" b="1" dirty="0" smtClean="0">
                <a:solidFill>
                  <a:srgbClr val="002060"/>
                </a:solidFill>
              </a:rPr>
              <a:t>3)  Cuando cumplió 3 años la dejaron en el templo.</a:t>
            </a:r>
          </a:p>
        </p:txBody>
      </p:sp>
      <p:pic>
        <p:nvPicPr>
          <p:cNvPr id="25602" name="Picture 2" descr="Informes 9882 82663 Tanny...">
            <a:hlinkClick r:id="rId2"/>
          </p:cNvPr>
          <p:cNvPicPr>
            <a:picLocks noChangeAspect="1" noChangeArrowheads="1"/>
          </p:cNvPicPr>
          <p:nvPr/>
        </p:nvPicPr>
        <p:blipFill>
          <a:blip r:embed="rId3" cstate="print"/>
          <a:srcRect/>
          <a:stretch>
            <a:fillRect/>
          </a:stretch>
        </p:blipFill>
        <p:spPr bwMode="auto">
          <a:xfrm>
            <a:off x="6732240" y="476672"/>
            <a:ext cx="1476375" cy="1028701"/>
          </a:xfrm>
          <a:prstGeom prst="rect">
            <a:avLst/>
          </a:prstGeom>
          <a:noFill/>
        </p:spPr>
      </p:pic>
      <p:pic>
        <p:nvPicPr>
          <p:cNvPr id="25604" name="Picture 4" descr="C:\Users\HUMBERTO\Pictures\IGLESIA ADVENTISTA\OJGI9NCA1K86X4CA0C2EABCAEL7CF1CAJ5GSYWCAMMCVH2CA73PKA9CAJPVWCDCA3V4WMNCAA1C6SYCADSCUG0CAD30YF2CALU6IIWCAO4YSBQCA1T4HGACAJOPYVNCAEMI64VCAC9JUFOCA3LX2HQ.jpg"/>
          <p:cNvPicPr>
            <a:picLocks noChangeAspect="1" noChangeArrowheads="1"/>
          </p:cNvPicPr>
          <p:nvPr/>
        </p:nvPicPr>
        <p:blipFill>
          <a:blip r:embed="rId4" cstate="print"/>
          <a:srcRect/>
          <a:stretch>
            <a:fillRect/>
          </a:stretch>
        </p:blipFill>
        <p:spPr bwMode="auto">
          <a:xfrm>
            <a:off x="1115616" y="620688"/>
            <a:ext cx="1872208" cy="1008112"/>
          </a:xfrm>
          <a:prstGeom prst="rect">
            <a:avLst/>
          </a:prstGeom>
          <a:noFill/>
        </p:spPr>
      </p:pic>
      <p:pic>
        <p:nvPicPr>
          <p:cNvPr id="25606" name="Picture 6" descr="http://t0.gstatic.com/images?q=tbn:ZHFo9eyzYuCD1M:http://files.nireblog.com/blogs/arkimia/files/franco-bajo-palio.jpg">
            <a:hlinkClick r:id="rId5"/>
          </p:cNvPr>
          <p:cNvPicPr>
            <a:picLocks noChangeAspect="1" noChangeArrowheads="1"/>
          </p:cNvPicPr>
          <p:nvPr/>
        </p:nvPicPr>
        <p:blipFill>
          <a:blip r:embed="rId6" cstate="print"/>
          <a:srcRect/>
          <a:stretch>
            <a:fillRect/>
          </a:stretch>
        </p:blipFill>
        <p:spPr bwMode="auto">
          <a:xfrm>
            <a:off x="5076056" y="476672"/>
            <a:ext cx="1440160" cy="1008112"/>
          </a:xfrm>
          <a:prstGeom prst="rect">
            <a:avLst/>
          </a:prstGeom>
          <a:noFill/>
        </p:spPr>
      </p:pic>
      <p:sp>
        <p:nvSpPr>
          <p:cNvPr id="10" name="9 Terminador"/>
          <p:cNvSpPr/>
          <p:nvPr/>
        </p:nvSpPr>
        <p:spPr>
          <a:xfrm>
            <a:off x="323528" y="1772816"/>
            <a:ext cx="3672408" cy="1008112"/>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ctr">
              <a:buNone/>
            </a:pPr>
            <a:r>
              <a:rPr lang="es-ES" b="1" dirty="0" smtClean="0">
                <a:solidFill>
                  <a:srgbClr val="FFFF00"/>
                </a:solidFill>
              </a:rPr>
              <a:t>María estudiaba solo la Biblia , y esta la conducía a Jesús Juan 5:39. </a:t>
            </a:r>
          </a:p>
        </p:txBody>
      </p:sp>
      <p:sp>
        <p:nvSpPr>
          <p:cNvPr id="11" name="10 Terminador"/>
          <p:cNvSpPr/>
          <p:nvPr/>
        </p:nvSpPr>
        <p:spPr>
          <a:xfrm>
            <a:off x="4860032" y="1628800"/>
            <a:ext cx="3960440" cy="1080120"/>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FFFF00"/>
                </a:solidFill>
              </a:rPr>
              <a:t>La iglesia, tradición y dogmas que los conduce a María</a:t>
            </a:r>
            <a:endParaRPr lang="es-ES"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25604"/>
                                        </p:tgtEl>
                                        <p:attrNameLst>
                                          <p:attrName>style.visibility</p:attrName>
                                        </p:attrNameLst>
                                      </p:cBhvr>
                                      <p:to>
                                        <p:strVal val="visible"/>
                                      </p:to>
                                    </p:set>
                                    <p:anim to="" calcmode="lin" valueType="num">
                                      <p:cBhvr>
                                        <p:cTn id="19" dur="1" fill="hold"/>
                                        <p:tgtEl>
                                          <p:spTgt spid="25604"/>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to="" calcmode="lin" valueType="num">
                                      <p:cBhvr>
                                        <p:cTn id="24" dur="1" fill="hold"/>
                                        <p:tgtEl>
                                          <p:spTgt spid="10"/>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25606"/>
                                        </p:tgtEl>
                                        <p:attrNameLst>
                                          <p:attrName>style.visibility</p:attrName>
                                        </p:attrNameLst>
                                      </p:cBhvr>
                                      <p:to>
                                        <p:strVal val="visible"/>
                                      </p:to>
                                    </p:set>
                                    <p:anim to="" calcmode="lin" valueType="num">
                                      <p:cBhvr>
                                        <p:cTn id="29" dur="1" fill="hold"/>
                                        <p:tgtEl>
                                          <p:spTgt spid="25606"/>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25602"/>
                                        </p:tgtEl>
                                        <p:attrNameLst>
                                          <p:attrName>style.visibility</p:attrName>
                                        </p:attrNameLst>
                                      </p:cBhvr>
                                      <p:to>
                                        <p:strVal val="visible"/>
                                      </p:to>
                                    </p:set>
                                    <p:anim to="" calcmode="lin" valueType="num">
                                      <p:cBhvr>
                                        <p:cTn id="34" dur="1" fill="hold"/>
                                        <p:tgtEl>
                                          <p:spTgt spid="25602"/>
                                        </p:tgtEl>
                                        <p:attrNameLst>
                                          <p:attrName/>
                                        </p:attrNameLst>
                                      </p:cBhvr>
                                    </p:anim>
                                  </p:childTnLst>
                                </p:cTn>
                              </p:par>
                            </p:childTnLst>
                          </p:cTn>
                        </p:par>
                      </p:childTnLst>
                    </p:cTn>
                  </p:par>
                  <p:par>
                    <p:cTn id="35" fill="hold">
                      <p:stCondLst>
                        <p:cond delay="indefinite"/>
                      </p:stCondLst>
                      <p:childTnLst>
                        <p:par>
                          <p:cTn id="36" fill="hold">
                            <p:stCondLst>
                              <p:cond delay="0"/>
                            </p:stCondLst>
                            <p:childTnLst>
                              <p:par>
                                <p:cTn id="37" presetID="24"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 to="" calcmode="lin" valueType="num">
                                      <p:cBhvr>
                                        <p:cTn id="39" dur="1" fill="hold"/>
                                        <p:tgtEl>
                                          <p:spTgt spid="11"/>
                                        </p:tgtEl>
                                        <p:attrNameLst>
                                          <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nodeType="clickEffect">
                                  <p:stCondLst>
                                    <p:cond delay="0"/>
                                  </p:stCondLst>
                                  <p:childTnLst>
                                    <p:set>
                                      <p:cBhvr>
                                        <p:cTn id="43" dur="1" fill="hold">
                                          <p:stCondLst>
                                            <p:cond delay="0"/>
                                          </p:stCondLst>
                                        </p:cTn>
                                        <p:tgtEl>
                                          <p:spTgt spid="6">
                                            <p:txEl>
                                              <p:pRg st="6" end="6"/>
                                            </p:txEl>
                                          </p:spTgt>
                                        </p:tgtEl>
                                        <p:attrNameLst>
                                          <p:attrName>style.visibility</p:attrName>
                                        </p:attrNameLst>
                                      </p:cBhvr>
                                      <p:to>
                                        <p:strVal val="visible"/>
                                      </p:to>
                                    </p:set>
                                    <p:anim to="" calcmode="lin" valueType="num">
                                      <p:cBhvr>
                                        <p:cTn id="44" dur="1" fill="hold"/>
                                        <p:tgtEl>
                                          <p:spTgt spid="6">
                                            <p:txEl>
                                              <p:pRg st="6" end="6"/>
                                            </p:txEl>
                                          </p:spTgt>
                                        </p:tgtEl>
                                        <p:attrNameLst>
                                          <p:attrName/>
                                        </p:attrNameLst>
                                      </p:cBhvr>
                                    </p:anim>
                                  </p:childTnLst>
                                </p:cTn>
                              </p:par>
                            </p:childTnLst>
                          </p:cTn>
                        </p:par>
                      </p:childTnLst>
                    </p:cTn>
                  </p:par>
                  <p:par>
                    <p:cTn id="45" fill="hold">
                      <p:stCondLst>
                        <p:cond delay="indefinite"/>
                      </p:stCondLst>
                      <p:childTnLst>
                        <p:par>
                          <p:cTn id="46" fill="hold">
                            <p:stCondLst>
                              <p:cond delay="0"/>
                            </p:stCondLst>
                            <p:childTnLst>
                              <p:par>
                                <p:cTn id="47" presetID="24" presetClass="entr" presetSubtype="0" fill="hold"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to="" calcmode="lin" valueType="num">
                                      <p:cBhvr>
                                        <p:cTn id="49" dur="1" fill="hold"/>
                                        <p:tgtEl>
                                          <p:spTgt spid="5">
                                            <p:txEl>
                                              <p:pRg st="7" end="7"/>
                                            </p:txEl>
                                          </p:spTgt>
                                        </p:tgtEl>
                                        <p:attrNameLst>
                                          <p:attrName/>
                                        </p:attrNameLst>
                                      </p:cBhvr>
                                    </p:anim>
                                  </p:childTnLst>
                                </p:cTn>
                              </p:par>
                            </p:childTnLst>
                          </p:cTn>
                        </p:par>
                      </p:childTnLst>
                    </p:cTn>
                  </p:par>
                  <p:par>
                    <p:cTn id="50" fill="hold">
                      <p:stCondLst>
                        <p:cond delay="indefinite"/>
                      </p:stCondLst>
                      <p:childTnLst>
                        <p:par>
                          <p:cTn id="51" fill="hold">
                            <p:stCondLst>
                              <p:cond delay="0"/>
                            </p:stCondLst>
                            <p:childTnLst>
                              <p:par>
                                <p:cTn id="52" presetID="24" presetClass="entr" presetSubtype="0" fill="hold" nodeType="clickEffect">
                                  <p:stCondLst>
                                    <p:cond delay="0"/>
                                  </p:stCondLst>
                                  <p:childTnLst>
                                    <p:set>
                                      <p:cBhvr>
                                        <p:cTn id="53" dur="1" fill="hold">
                                          <p:stCondLst>
                                            <p:cond delay="0"/>
                                          </p:stCondLst>
                                        </p:cTn>
                                        <p:tgtEl>
                                          <p:spTgt spid="6">
                                            <p:txEl>
                                              <p:pRg st="9" end="9"/>
                                            </p:txEl>
                                          </p:spTgt>
                                        </p:tgtEl>
                                        <p:attrNameLst>
                                          <p:attrName>style.visibility</p:attrName>
                                        </p:attrNameLst>
                                      </p:cBhvr>
                                      <p:to>
                                        <p:strVal val="visible"/>
                                      </p:to>
                                    </p:set>
                                    <p:anim to="" calcmode="lin" valueType="num">
                                      <p:cBhvr>
                                        <p:cTn id="54" dur="1" fill="hold"/>
                                        <p:tgtEl>
                                          <p:spTgt spid="6">
                                            <p:txEl>
                                              <p:pRg st="9" end="9"/>
                                            </p:txEl>
                                          </p:spTgt>
                                        </p:tgtEl>
                                        <p:attrNameLst>
                                          <p:attrName/>
                                        </p:attrNameLst>
                                      </p:cBhvr>
                                    </p:anim>
                                  </p:childTnLst>
                                </p:cTn>
                              </p:par>
                            </p:childTnLst>
                          </p:cTn>
                        </p:par>
                      </p:childTnLst>
                    </p:cTn>
                  </p:par>
                  <p:par>
                    <p:cTn id="55" fill="hold">
                      <p:stCondLst>
                        <p:cond delay="indefinite"/>
                      </p:stCondLst>
                      <p:childTnLst>
                        <p:par>
                          <p:cTn id="56" fill="hold">
                            <p:stCondLst>
                              <p:cond delay="0"/>
                            </p:stCondLst>
                            <p:childTnLst>
                              <p:par>
                                <p:cTn id="57" presetID="24" presetClass="entr" presetSubtype="0" fill="hold" nodeType="clickEffect">
                                  <p:stCondLst>
                                    <p:cond delay="0"/>
                                  </p:stCondLst>
                                  <p:childTnLst>
                                    <p:set>
                                      <p:cBhvr>
                                        <p:cTn id="58" dur="1" fill="hold">
                                          <p:stCondLst>
                                            <p:cond delay="0"/>
                                          </p:stCondLst>
                                        </p:cTn>
                                        <p:tgtEl>
                                          <p:spTgt spid="5">
                                            <p:txEl>
                                              <p:pRg st="9" end="9"/>
                                            </p:txEl>
                                          </p:spTgt>
                                        </p:tgtEl>
                                        <p:attrNameLst>
                                          <p:attrName>style.visibility</p:attrName>
                                        </p:attrNameLst>
                                      </p:cBhvr>
                                      <p:to>
                                        <p:strVal val="visible"/>
                                      </p:to>
                                    </p:set>
                                    <p:anim to="" calcmode="lin" valueType="num">
                                      <p:cBhvr>
                                        <p:cTn id="59" dur="1" fill="hold"/>
                                        <p:tgtEl>
                                          <p:spTgt spid="5">
                                            <p:txEl>
                                              <p:pRg st="9" end="9"/>
                                            </p:txEl>
                                          </p:spTgt>
                                        </p:tgtEl>
                                        <p:attrNameLst>
                                          <p:attrName/>
                                        </p:attrNameLst>
                                      </p:cBhvr>
                                    </p:anim>
                                  </p:childTnLst>
                                </p:cTn>
                              </p:par>
                            </p:childTnLst>
                          </p:cTn>
                        </p:par>
                      </p:childTnLst>
                    </p:cTn>
                  </p:par>
                  <p:par>
                    <p:cTn id="60" fill="hold">
                      <p:stCondLst>
                        <p:cond delay="indefinite"/>
                      </p:stCondLst>
                      <p:childTnLst>
                        <p:par>
                          <p:cTn id="61" fill="hold">
                            <p:stCondLst>
                              <p:cond delay="0"/>
                            </p:stCondLst>
                            <p:childTnLst>
                              <p:par>
                                <p:cTn id="62" presetID="24" presetClass="entr" presetSubtype="0" fill="hold" nodeType="clickEffect">
                                  <p:stCondLst>
                                    <p:cond delay="0"/>
                                  </p:stCondLst>
                                  <p:childTnLst>
                                    <p:set>
                                      <p:cBhvr>
                                        <p:cTn id="63" dur="1" fill="hold">
                                          <p:stCondLst>
                                            <p:cond delay="0"/>
                                          </p:stCondLst>
                                        </p:cTn>
                                        <p:tgtEl>
                                          <p:spTgt spid="6">
                                            <p:txEl>
                                              <p:pRg st="12" end="12"/>
                                            </p:txEl>
                                          </p:spTgt>
                                        </p:tgtEl>
                                        <p:attrNameLst>
                                          <p:attrName>style.visibility</p:attrName>
                                        </p:attrNameLst>
                                      </p:cBhvr>
                                      <p:to>
                                        <p:strVal val="visible"/>
                                      </p:to>
                                    </p:set>
                                    <p:anim to="" calcmode="lin" valueType="num">
                                      <p:cBhvr>
                                        <p:cTn id="64" dur="1" fill="hold"/>
                                        <p:tgtEl>
                                          <p:spTgt spid="6">
                                            <p:txEl>
                                              <p:pRg st="12" end="12"/>
                                            </p:txEl>
                                          </p:spTgt>
                                        </p:tgtEl>
                                        <p:attrNameLst>
                                          <p:attrName/>
                                        </p:attrNameLst>
                                      </p:cBhvr>
                                    </p:anim>
                                  </p:childTnLst>
                                </p:cTn>
                              </p:par>
                            </p:childTnLst>
                          </p:cTn>
                        </p:par>
                      </p:childTnLst>
                    </p:cTn>
                  </p:par>
                  <p:par>
                    <p:cTn id="65" fill="hold">
                      <p:stCondLst>
                        <p:cond delay="indefinite"/>
                      </p:stCondLst>
                      <p:childTnLst>
                        <p:par>
                          <p:cTn id="66" fill="hold">
                            <p:stCondLst>
                              <p:cond delay="0"/>
                            </p:stCondLst>
                            <p:childTnLst>
                              <p:par>
                                <p:cTn id="67" presetID="24" presetClass="entr" presetSubtype="0" fill="hold" nodeType="clickEffect">
                                  <p:stCondLst>
                                    <p:cond delay="0"/>
                                  </p:stCondLst>
                                  <p:childTnLst>
                                    <p:set>
                                      <p:cBhvr>
                                        <p:cTn id="68" dur="1" fill="hold">
                                          <p:stCondLst>
                                            <p:cond delay="0"/>
                                          </p:stCondLst>
                                        </p:cTn>
                                        <p:tgtEl>
                                          <p:spTgt spid="5">
                                            <p:txEl>
                                              <p:pRg st="12" end="12"/>
                                            </p:txEl>
                                          </p:spTgt>
                                        </p:tgtEl>
                                        <p:attrNameLst>
                                          <p:attrName>style.visibility</p:attrName>
                                        </p:attrNameLst>
                                      </p:cBhvr>
                                      <p:to>
                                        <p:strVal val="visible"/>
                                      </p:to>
                                    </p:set>
                                    <p:anim to="" calcmode="lin" valueType="num">
                                      <p:cBhvr>
                                        <p:cTn id="69" dur="1" fill="hold"/>
                                        <p:tgtEl>
                                          <p:spTgt spid="5">
                                            <p:txEl>
                                              <p:pRg st="12" end="1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10" grpId="0" animBg="1"/>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476672"/>
            <a:ext cx="4038600" cy="6381328"/>
          </a:xfrm>
        </p:spPr>
        <p:txBody>
          <a:bodyPr>
            <a:normAutofit/>
          </a:bodyPr>
          <a:lstStyle/>
          <a:p>
            <a:pPr marL="514350" indent="-514350">
              <a:buNone/>
            </a:pPr>
            <a:r>
              <a:rPr lang="es-ES" dirty="0" smtClean="0"/>
              <a:t>4)   </a:t>
            </a:r>
            <a:r>
              <a:rPr lang="es-ES" b="1" dirty="0" smtClean="0">
                <a:solidFill>
                  <a:srgbClr val="C00000"/>
                </a:solidFill>
              </a:rPr>
              <a:t>No se menciona este voto.</a:t>
            </a:r>
          </a:p>
          <a:p>
            <a:pPr marL="514350" indent="-514350">
              <a:buAutoNum type="arabicParenR"/>
            </a:pPr>
            <a:endParaRPr lang="es-ES" dirty="0" smtClean="0"/>
          </a:p>
          <a:p>
            <a:pPr marL="514350" indent="-514350">
              <a:buNone/>
            </a:pPr>
            <a:r>
              <a:rPr lang="es-ES" dirty="0" smtClean="0"/>
              <a:t>     </a:t>
            </a:r>
          </a:p>
          <a:p>
            <a:pPr marL="514350" indent="-514350">
              <a:buNone/>
            </a:pPr>
            <a:endParaRPr lang="es-ES" dirty="0" smtClean="0"/>
          </a:p>
          <a:p>
            <a:pPr marL="514350" indent="-514350">
              <a:buNone/>
            </a:pPr>
            <a:r>
              <a:rPr lang="es-ES" dirty="0" smtClean="0"/>
              <a:t>    </a:t>
            </a:r>
          </a:p>
          <a:p>
            <a:pPr marL="514350" indent="-514350">
              <a:buNone/>
            </a:pPr>
            <a:r>
              <a:rPr lang="es-ES" b="1" dirty="0" smtClean="0">
                <a:solidFill>
                  <a:srgbClr val="0070C0"/>
                </a:solidFill>
              </a:rPr>
              <a:t> 5) La Escritura guarda total hermetismo al respecto, por el contrario, los apóstales  siempre exaltan a Jesús.</a:t>
            </a:r>
          </a:p>
          <a:p>
            <a:endParaRPr lang="es-ES" dirty="0"/>
          </a:p>
        </p:txBody>
      </p:sp>
      <p:sp>
        <p:nvSpPr>
          <p:cNvPr id="4" name="3 Marcador de contenido"/>
          <p:cNvSpPr>
            <a:spLocks noGrp="1"/>
          </p:cNvSpPr>
          <p:nvPr>
            <p:ph sz="half" idx="2"/>
          </p:nvPr>
        </p:nvSpPr>
        <p:spPr>
          <a:xfrm>
            <a:off x="4648200" y="476672"/>
            <a:ext cx="4038600" cy="5649491"/>
          </a:xfrm>
        </p:spPr>
        <p:txBody>
          <a:bodyPr>
            <a:normAutofit/>
          </a:bodyPr>
          <a:lstStyle/>
          <a:p>
            <a:pPr marL="514350" indent="-514350">
              <a:buNone/>
            </a:pPr>
            <a:r>
              <a:rPr lang="es-ES" dirty="0" smtClean="0"/>
              <a:t>4)   </a:t>
            </a:r>
            <a:r>
              <a:rPr lang="es-ES" b="1" dirty="0" smtClean="0">
                <a:solidFill>
                  <a:srgbClr val="C00000"/>
                </a:solidFill>
              </a:rPr>
              <a:t>Hizo voto perpetuo de guardar su pureza virginal. Tenía 12 años, y a esa edad se les permitía a las jóvenes hacer votos valederos.</a:t>
            </a:r>
          </a:p>
          <a:p>
            <a:pPr marL="514350" indent="-514350">
              <a:buNone/>
            </a:pPr>
            <a:r>
              <a:rPr lang="es-ES" dirty="0" smtClean="0"/>
              <a:t> </a:t>
            </a:r>
            <a:r>
              <a:rPr lang="es-ES" b="1" dirty="0" smtClean="0">
                <a:solidFill>
                  <a:srgbClr val="0070C0"/>
                </a:solidFill>
              </a:rPr>
              <a:t>5)  Seguidamente se elogian las virtudes de María.</a:t>
            </a:r>
          </a:p>
          <a:p>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to="" calcmode="lin" valueType="num">
                                      <p:cBhvr>
                                        <p:cTn id="17" dur="1" fill="hold"/>
                                        <p:tgtEl>
                                          <p:spTgt spid="4">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rgbClr val="00B050"/>
          </a:solidFill>
        </p:spPr>
        <p:txBody>
          <a:bodyPr>
            <a:normAutofit fontScale="92500" lnSpcReduction="20000"/>
          </a:bodyPr>
          <a:lstStyle/>
          <a:p>
            <a:pPr>
              <a:buNone/>
            </a:pPr>
            <a:r>
              <a:rPr lang="es-ES" b="1" dirty="0" smtClean="0"/>
              <a:t>     </a:t>
            </a:r>
            <a:r>
              <a:rPr lang="es-ES" sz="3900" b="1" u="sng" dirty="0" smtClean="0">
                <a:solidFill>
                  <a:srgbClr val="FF0000"/>
                </a:solidFill>
              </a:rPr>
              <a:t>Fisonomía Exterior de María</a:t>
            </a:r>
            <a:br>
              <a:rPr lang="es-ES" sz="3900" b="1" u="sng" dirty="0" smtClean="0">
                <a:solidFill>
                  <a:srgbClr val="FF0000"/>
                </a:solidFill>
              </a:rPr>
            </a:br>
            <a:endParaRPr lang="es-ES" sz="3900" b="1" dirty="0" smtClean="0">
              <a:solidFill>
                <a:srgbClr val="FF0000"/>
              </a:solidFill>
            </a:endParaRPr>
          </a:p>
          <a:p>
            <a:pPr>
              <a:buNone/>
            </a:pPr>
            <a:r>
              <a:rPr lang="es-ES" dirty="0" smtClean="0"/>
              <a:t>El gran Padre y Doctor de la Iglesia, San Ambrosio, dice a este respecto:</a:t>
            </a:r>
            <a:br>
              <a:rPr lang="es-ES" dirty="0" smtClean="0"/>
            </a:br>
            <a:r>
              <a:rPr lang="es-ES" dirty="0" smtClean="0"/>
              <a:t/>
            </a:r>
            <a:br>
              <a:rPr lang="es-ES" dirty="0" smtClean="0"/>
            </a:br>
            <a:r>
              <a:rPr lang="es-ES" dirty="0" smtClean="0"/>
              <a:t>"Era la Virgen María de alma </a:t>
            </a:r>
            <a:r>
              <a:rPr lang="es-ES" dirty="0" smtClean="0">
                <a:solidFill>
                  <a:srgbClr val="FFFF00"/>
                </a:solidFill>
              </a:rPr>
              <a:t>prudente</a:t>
            </a:r>
            <a:r>
              <a:rPr lang="es-ES" dirty="0" smtClean="0"/>
              <a:t> y corazón </a:t>
            </a:r>
            <a:r>
              <a:rPr lang="es-ES" dirty="0" smtClean="0">
                <a:solidFill>
                  <a:srgbClr val="FFFF00"/>
                </a:solidFill>
              </a:rPr>
              <a:t>blando</a:t>
            </a:r>
            <a:r>
              <a:rPr lang="es-ES" dirty="0" smtClean="0"/>
              <a:t> y </a:t>
            </a:r>
            <a:r>
              <a:rPr lang="es-ES" dirty="0" smtClean="0">
                <a:solidFill>
                  <a:srgbClr val="FFFF00"/>
                </a:solidFill>
              </a:rPr>
              <a:t>humilde</a:t>
            </a:r>
            <a:r>
              <a:rPr lang="es-ES" dirty="0" smtClean="0"/>
              <a:t>, </a:t>
            </a:r>
            <a:r>
              <a:rPr lang="es-ES" dirty="0" smtClean="0">
                <a:solidFill>
                  <a:srgbClr val="FFFF00"/>
                </a:solidFill>
              </a:rPr>
              <a:t>grave</a:t>
            </a:r>
            <a:r>
              <a:rPr lang="es-ES" dirty="0" smtClean="0"/>
              <a:t> y parca en el </a:t>
            </a:r>
            <a:r>
              <a:rPr lang="es-ES" dirty="0" smtClean="0">
                <a:solidFill>
                  <a:srgbClr val="FFFF00"/>
                </a:solidFill>
              </a:rPr>
              <a:t>hablar</a:t>
            </a:r>
            <a:r>
              <a:rPr lang="es-ES" dirty="0" smtClean="0"/>
              <a:t>, aficionada a lecturas </a:t>
            </a:r>
            <a:r>
              <a:rPr lang="es-ES" dirty="0" smtClean="0">
                <a:solidFill>
                  <a:srgbClr val="FFFF00"/>
                </a:solidFill>
              </a:rPr>
              <a:t>santas</a:t>
            </a:r>
            <a:r>
              <a:rPr lang="es-ES" dirty="0" smtClean="0"/>
              <a:t>, </a:t>
            </a:r>
            <a:r>
              <a:rPr lang="es-ES" b="1" dirty="0" smtClean="0">
                <a:solidFill>
                  <a:srgbClr val="FFFF00"/>
                </a:solidFill>
              </a:rPr>
              <a:t>modesta</a:t>
            </a:r>
            <a:r>
              <a:rPr lang="es-ES" dirty="0" smtClean="0"/>
              <a:t> en sus palabras, muy </a:t>
            </a:r>
            <a:r>
              <a:rPr lang="es-ES" dirty="0" smtClean="0">
                <a:solidFill>
                  <a:srgbClr val="FFFF00"/>
                </a:solidFill>
              </a:rPr>
              <a:t>atenta</a:t>
            </a:r>
            <a:r>
              <a:rPr lang="es-ES" dirty="0" smtClean="0"/>
              <a:t> a lo que hacía, y buscando en todo siempre </a:t>
            </a:r>
            <a:r>
              <a:rPr lang="es-ES" b="1" dirty="0" smtClean="0">
                <a:solidFill>
                  <a:srgbClr val="FFFF00"/>
                </a:solidFill>
              </a:rPr>
              <a:t>agradar a Dios</a:t>
            </a:r>
            <a:r>
              <a:rPr lang="es-ES" dirty="0" smtClean="0"/>
              <a:t> y no a los hombres.</a:t>
            </a:r>
            <a:br>
              <a:rPr lang="es-ES" dirty="0" smtClean="0"/>
            </a:br>
            <a:r>
              <a:rPr lang="es-ES" dirty="0" smtClean="0"/>
              <a:t/>
            </a:r>
            <a:br>
              <a:rPr lang="es-ES" dirty="0" smtClean="0"/>
            </a:br>
            <a:r>
              <a:rPr lang="es-ES" dirty="0" smtClean="0"/>
              <a:t>A nadie </a:t>
            </a:r>
            <a:r>
              <a:rPr lang="es-ES" dirty="0" smtClean="0">
                <a:solidFill>
                  <a:srgbClr val="FFFF00"/>
                </a:solidFill>
              </a:rPr>
              <a:t>molestó</a:t>
            </a:r>
            <a:r>
              <a:rPr lang="es-ES" dirty="0" smtClean="0"/>
              <a:t> jamás, a todos </a:t>
            </a:r>
            <a:r>
              <a:rPr lang="es-ES" dirty="0" smtClean="0">
                <a:solidFill>
                  <a:srgbClr val="FFFF00"/>
                </a:solidFill>
              </a:rPr>
              <a:t>quiso</a:t>
            </a:r>
            <a:r>
              <a:rPr lang="es-ES" dirty="0" smtClean="0"/>
              <a:t> bien, y tuvo particular </a:t>
            </a:r>
            <a:r>
              <a:rPr lang="es-ES" b="1" dirty="0" smtClean="0">
                <a:solidFill>
                  <a:srgbClr val="FFFF00"/>
                </a:solidFill>
              </a:rPr>
              <a:t>respeto y reverencia a los mayores.</a:t>
            </a:r>
            <a:br>
              <a:rPr lang="es-ES" b="1" dirty="0" smtClean="0">
                <a:solidFill>
                  <a:srgbClr val="FFFF00"/>
                </a:solidFill>
              </a:rPr>
            </a:br>
            <a:r>
              <a:rPr lang="es-ES" dirty="0" smtClean="0"/>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rgbClr val="FFC000"/>
          </a:solidFill>
        </p:spPr>
        <p:txBody>
          <a:bodyPr>
            <a:normAutofit fontScale="92500" lnSpcReduction="20000"/>
          </a:bodyPr>
          <a:lstStyle/>
          <a:p>
            <a:endParaRPr lang="es-ES" dirty="0" smtClean="0"/>
          </a:p>
          <a:p>
            <a:r>
              <a:rPr lang="es-ES" dirty="0" smtClean="0"/>
              <a:t>Nada duro o provocativo había en sus ojos o en su mirar; nada de atrevido o inconsiderado en sus palabras; y en sus acciones, nada que no fuese de todo punto digno y decoroso.</a:t>
            </a:r>
            <a:br>
              <a:rPr lang="es-ES" dirty="0" smtClean="0"/>
            </a:br>
            <a:r>
              <a:rPr lang="es-ES" dirty="0" smtClean="0"/>
              <a:t/>
            </a:r>
            <a:br>
              <a:rPr lang="es-ES" dirty="0" smtClean="0"/>
            </a:br>
            <a:r>
              <a:rPr lang="es-ES" dirty="0" smtClean="0"/>
              <a:t>Sus gestos y su andar, nada tenían de ligero, suelto o petulante, antes bien, procedía con todo orden y compostura, de suerte que, la modestia y continente exterior de su persona eran como un bello reflejo de su alma, y podía servir como acabado ejemplar de toda probidad.</a:t>
            </a:r>
            <a:br>
              <a:rPr lang="es-ES" dirty="0" smtClean="0"/>
            </a:br>
            <a:r>
              <a:rPr lang="es-ES" dirty="0" smtClean="0"/>
              <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p:spPr>
        <p:txBody>
          <a:bodyPr>
            <a:normAutofit fontScale="77500" lnSpcReduction="20000"/>
          </a:bodyPr>
          <a:lstStyle/>
          <a:p>
            <a:r>
              <a:rPr lang="es-ES" dirty="0" smtClean="0"/>
              <a:t>Era Ella la mejor guarda de sí misma, y tan apacible en su andar, en sus palabras y ademanes, que con sus pasos y movimientos, más que avanzar en el camino parecía adelantar en la virtud. Cuando hacía esta Virgen modestísima, podía tomarse como regla de buen proceder y de virtud.</a:t>
            </a:r>
            <a:br>
              <a:rPr lang="es-ES" dirty="0" smtClean="0"/>
            </a:br>
            <a:r>
              <a:rPr lang="es-ES" dirty="0" smtClean="0"/>
              <a:t/>
            </a:r>
            <a:br>
              <a:rPr lang="es-ES" dirty="0" smtClean="0"/>
            </a:br>
            <a:r>
              <a:rPr lang="es-ES" sz="4600" b="1" u="sng" dirty="0" smtClean="0">
                <a:solidFill>
                  <a:srgbClr val="002060"/>
                </a:solidFill>
              </a:rPr>
              <a:t>Los Desposorios</a:t>
            </a:r>
            <a:br>
              <a:rPr lang="es-ES" sz="4600" b="1" u="sng" dirty="0" smtClean="0">
                <a:solidFill>
                  <a:srgbClr val="002060"/>
                </a:solidFill>
              </a:rPr>
            </a:br>
            <a:r>
              <a:rPr lang="es-ES" dirty="0" smtClean="0"/>
              <a:t>Dos años después de muertos sus padres y siendo ya de </a:t>
            </a:r>
            <a:r>
              <a:rPr lang="es-ES" b="1" u="sng" dirty="0" smtClean="0">
                <a:solidFill>
                  <a:srgbClr val="FF0000"/>
                </a:solidFill>
              </a:rPr>
              <a:t>catorce años</a:t>
            </a:r>
            <a:r>
              <a:rPr lang="es-ES" dirty="0" smtClean="0"/>
              <a:t>, quisieron los sumos sacerdotes que tomase </a:t>
            </a:r>
            <a:r>
              <a:rPr lang="es-ES" b="1" dirty="0" smtClean="0">
                <a:solidFill>
                  <a:srgbClr val="FF0000"/>
                </a:solidFill>
              </a:rPr>
              <a:t>esposo</a:t>
            </a:r>
            <a:r>
              <a:rPr lang="es-ES" dirty="0" smtClean="0"/>
              <a:t>, más Ella rehusó esto terminantemente por su amor a la </a:t>
            </a:r>
            <a:r>
              <a:rPr lang="es-ES" b="1" u="sng" dirty="0" smtClean="0">
                <a:solidFill>
                  <a:srgbClr val="FF0000"/>
                </a:solidFill>
              </a:rPr>
              <a:t>pureza y promesa virginal</a:t>
            </a:r>
            <a:r>
              <a:rPr lang="es-ES" b="1" dirty="0" smtClean="0">
                <a:solidFill>
                  <a:srgbClr val="FF0000"/>
                </a:solidFill>
              </a:rPr>
              <a:t>;</a:t>
            </a:r>
            <a:r>
              <a:rPr lang="es-ES" dirty="0" smtClean="0"/>
              <a:t> pero por providencial manifestación de Dios aceptó, previo </a:t>
            </a:r>
            <a:r>
              <a:rPr lang="es-ES" sz="3400" b="1" u="sng" dirty="0" smtClean="0">
                <a:solidFill>
                  <a:srgbClr val="FF0000"/>
                </a:solidFill>
              </a:rPr>
              <a:t>voto mutuo de castidad</a:t>
            </a:r>
            <a:r>
              <a:rPr lang="es-ES" sz="3400" b="1" dirty="0" smtClean="0">
                <a:solidFill>
                  <a:srgbClr val="FF0000"/>
                </a:solidFill>
              </a:rPr>
              <a:t>,</a:t>
            </a:r>
            <a:r>
              <a:rPr lang="es-ES" dirty="0" smtClean="0"/>
              <a:t> a San José por compañero, con el cual se desposó y se fue a vivir a Nazaret, pequeña aldea donde se ejercitó en la oración y la contemplación.</a:t>
            </a:r>
            <a:br>
              <a:rPr lang="es-ES" dirty="0" smtClean="0"/>
            </a:br>
            <a:r>
              <a:rPr lang="es-ES" dirty="0" smtClean="0"/>
              <a:t/>
            </a:r>
            <a:br>
              <a:rPr lang="es-ES" dirty="0" smtClean="0"/>
            </a:br>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70C0"/>
          </a:solidFill>
        </p:spPr>
        <p:txBody>
          <a:bodyPr>
            <a:noAutofit/>
          </a:bodyPr>
          <a:lstStyle/>
          <a:p>
            <a:r>
              <a:rPr lang="es-ES" sz="3200" b="1" i="1" dirty="0" smtClean="0">
                <a:solidFill>
                  <a:srgbClr val="FFFF00"/>
                </a:solidFill>
                <a:latin typeface="Baskerville Old Face" pitchFamily="18" charset="0"/>
              </a:rPr>
              <a:t>¿Cuándo fue que María se “halló en cinta del E. Santo”, </a:t>
            </a:r>
            <a:r>
              <a:rPr lang="es-ES" sz="3200" b="1" i="1" u="sng" dirty="0" smtClean="0">
                <a:solidFill>
                  <a:srgbClr val="FFFF00"/>
                </a:solidFill>
                <a:latin typeface="Baskerville Old Face" pitchFamily="18" charset="0"/>
              </a:rPr>
              <a:t>antes</a:t>
            </a:r>
            <a:r>
              <a:rPr lang="es-ES" sz="3200" b="1" i="1" dirty="0" smtClean="0">
                <a:solidFill>
                  <a:srgbClr val="FFFF00"/>
                </a:solidFill>
                <a:latin typeface="Baskerville Old Face" pitchFamily="18" charset="0"/>
              </a:rPr>
              <a:t> de casarse, o </a:t>
            </a:r>
            <a:r>
              <a:rPr lang="es-ES" sz="3200" b="1" i="1" u="sng" dirty="0" smtClean="0">
                <a:solidFill>
                  <a:srgbClr val="FFFF00"/>
                </a:solidFill>
                <a:latin typeface="Baskerville Old Face" pitchFamily="18" charset="0"/>
              </a:rPr>
              <a:t>después</a:t>
            </a:r>
            <a:r>
              <a:rPr lang="es-ES" sz="3200" b="1" i="1" dirty="0" smtClean="0">
                <a:solidFill>
                  <a:srgbClr val="FFFF00"/>
                </a:solidFill>
                <a:latin typeface="Baskerville Old Face" pitchFamily="18" charset="0"/>
              </a:rPr>
              <a:t> de casarse?</a:t>
            </a:r>
            <a:endParaRPr lang="es-ES" sz="3200" b="1" i="1" dirty="0">
              <a:solidFill>
                <a:srgbClr val="FFFF00"/>
              </a:solidFill>
              <a:latin typeface="Baskerville Old Face" pitchFamily="18" charset="0"/>
            </a:endParaRPr>
          </a:p>
        </p:txBody>
      </p:sp>
      <p:sp>
        <p:nvSpPr>
          <p:cNvPr id="3" name="2 Marcador de contenido"/>
          <p:cNvSpPr>
            <a:spLocks noGrp="1"/>
          </p:cNvSpPr>
          <p:nvPr>
            <p:ph idx="1"/>
          </p:nvPr>
        </p:nvSpPr>
        <p:spPr>
          <a:solidFill>
            <a:srgbClr val="FFFF00"/>
          </a:solidFill>
        </p:spPr>
        <p:txBody>
          <a:bodyPr>
            <a:normAutofit fontScale="92500" lnSpcReduction="10000"/>
          </a:bodyPr>
          <a:lstStyle/>
          <a:p>
            <a:pPr algn="ctr"/>
            <a:r>
              <a:rPr lang="es-ES" dirty="0" smtClean="0"/>
              <a:t>La Biblia dice que María estaba </a:t>
            </a:r>
            <a:r>
              <a:rPr lang="es-ES" b="1" u="sng" dirty="0" smtClean="0">
                <a:solidFill>
                  <a:srgbClr val="FF0000"/>
                </a:solidFill>
              </a:rPr>
              <a:t>“comprometida</a:t>
            </a:r>
            <a:r>
              <a:rPr lang="es-ES" u="sng" dirty="0" smtClean="0"/>
              <a:t> </a:t>
            </a:r>
            <a:r>
              <a:rPr lang="es-ES" dirty="0" smtClean="0"/>
              <a:t>a </a:t>
            </a:r>
            <a:r>
              <a:rPr lang="es-ES" b="1" dirty="0" smtClean="0">
                <a:solidFill>
                  <a:srgbClr val="FF0000"/>
                </a:solidFill>
              </a:rPr>
              <a:t>casarse con José”</a:t>
            </a:r>
            <a:r>
              <a:rPr lang="es-ES" dirty="0" smtClean="0"/>
              <a:t>. Pero </a:t>
            </a:r>
            <a:r>
              <a:rPr lang="es-ES" b="1" u="sng" dirty="0" smtClean="0">
                <a:solidFill>
                  <a:srgbClr val="FF0000"/>
                </a:solidFill>
              </a:rPr>
              <a:t>antes que se unieran</a:t>
            </a:r>
            <a:r>
              <a:rPr lang="es-ES" dirty="0" smtClean="0"/>
              <a:t> (en matrimonio), se halló encinta por obra del Espíritu Santo” (Mateo 1:18). Lo que quiere decir es que todavía no se habían casado.</a:t>
            </a:r>
          </a:p>
          <a:p>
            <a:pPr algn="ctr"/>
            <a:endParaRPr lang="es-ES" dirty="0" smtClean="0"/>
          </a:p>
          <a:p>
            <a:pPr algn="ctr"/>
            <a:r>
              <a:rPr lang="es-ES" dirty="0" smtClean="0"/>
              <a:t>Durante el periodo de los esponsales, o del compromiso, los novios eran legalmente considerados como marido y mujer, aunque no Vivian juntos (Léase Deut. 23:21-23).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to="" calcmode="lin" valueType="num">
                                      <p:cBhvr>
                                        <p:cTn id="15" dur="1" fill="hold"/>
                                        <p:tgtEl>
                                          <p:spTgt spid="3">
                                            <p:bg/>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to="" calcmode="lin" valueType="num">
                                      <p:cBhvr>
                                        <p:cTn id="20" dur="1" fill="hold"/>
                                        <p:tgtEl>
                                          <p:spTgt spid="3">
                                            <p:txEl>
                                              <p:pRg st="0" end="0"/>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to="" calcmode="lin" valueType="num">
                                      <p:cBhvr>
                                        <p:cTn id="25"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a:xfrm>
            <a:off x="1259632" y="274638"/>
            <a:ext cx="3024336" cy="1143000"/>
          </a:xfrm>
          <a:solidFill>
            <a:schemeClr val="accent2"/>
          </a:solidFill>
        </p:spPr>
        <p:txBody>
          <a:bodyPr/>
          <a:lstStyle/>
          <a:p>
            <a:r>
              <a:rPr lang="es-ES" dirty="0" smtClean="0">
                <a:solidFill>
                  <a:schemeClr val="bg1"/>
                </a:solidFill>
              </a:rPr>
              <a:t>Dogma</a:t>
            </a:r>
            <a:endParaRPr lang="es-ES" dirty="0">
              <a:solidFill>
                <a:schemeClr val="bg1"/>
              </a:solidFill>
            </a:endParaRPr>
          </a:p>
        </p:txBody>
      </p:sp>
      <p:sp>
        <p:nvSpPr>
          <p:cNvPr id="3" name="2 Marcador de contenido"/>
          <p:cNvSpPr>
            <a:spLocks noGrp="1"/>
          </p:cNvSpPr>
          <p:nvPr>
            <p:ph sz="half" idx="1"/>
          </p:nvPr>
        </p:nvSpPr>
        <p:spPr>
          <a:xfrm>
            <a:off x="457200" y="1600200"/>
            <a:ext cx="4038600" cy="3268959"/>
          </a:xfrm>
          <a:solidFill>
            <a:srgbClr val="FFFF00"/>
          </a:solidFill>
        </p:spPr>
        <p:txBody>
          <a:bodyPr>
            <a:normAutofit lnSpcReduction="10000"/>
          </a:bodyPr>
          <a:lstStyle/>
          <a:p>
            <a:pPr algn="ctr"/>
            <a:endParaRPr lang="es-ES" dirty="0" smtClean="0"/>
          </a:p>
          <a:p>
            <a:pPr algn="ctr">
              <a:buNone/>
            </a:pPr>
            <a:r>
              <a:rPr lang="es-ES" sz="3000" dirty="0" smtClean="0"/>
              <a:t> Dice que María se </a:t>
            </a:r>
            <a:r>
              <a:rPr lang="es-ES" sz="3000" b="1" dirty="0" smtClean="0"/>
              <a:t>“desposó con José y se fue a vivir con él a Nazaret”</a:t>
            </a:r>
            <a:r>
              <a:rPr lang="es-ES" sz="3000" dirty="0" smtClean="0"/>
              <a:t>. </a:t>
            </a:r>
            <a:endParaRPr lang="es-ES" dirty="0" smtClean="0"/>
          </a:p>
          <a:p>
            <a:pPr algn="ctr">
              <a:buNone/>
            </a:pPr>
            <a:r>
              <a:rPr lang="es-ES" dirty="0" smtClean="0"/>
              <a:t> </a:t>
            </a:r>
            <a:endParaRPr lang="es-ES" dirty="0"/>
          </a:p>
        </p:txBody>
      </p:sp>
      <p:sp>
        <p:nvSpPr>
          <p:cNvPr id="7" name="6 Marcador de contenido"/>
          <p:cNvSpPr>
            <a:spLocks noGrp="1"/>
          </p:cNvSpPr>
          <p:nvPr>
            <p:ph sz="half" idx="2"/>
          </p:nvPr>
        </p:nvSpPr>
        <p:spPr>
          <a:xfrm>
            <a:off x="4648200" y="1600200"/>
            <a:ext cx="4038600" cy="3268960"/>
          </a:xfrm>
          <a:solidFill>
            <a:srgbClr val="FFFF00"/>
          </a:solidFill>
        </p:spPr>
        <p:txBody>
          <a:bodyPr>
            <a:normAutofit lnSpcReduction="10000"/>
          </a:bodyPr>
          <a:lstStyle/>
          <a:p>
            <a:pPr>
              <a:buNone/>
            </a:pPr>
            <a:r>
              <a:rPr lang="es-ES" dirty="0" smtClean="0"/>
              <a:t> </a:t>
            </a:r>
          </a:p>
          <a:p>
            <a:pPr>
              <a:buNone/>
            </a:pPr>
            <a:r>
              <a:rPr lang="es-ES" sz="3000" dirty="0" smtClean="0"/>
              <a:t>Mateo1:18-24).Dice: “</a:t>
            </a:r>
            <a:r>
              <a:rPr lang="es-ES" sz="3000" b="1" u="sng" dirty="0" smtClean="0">
                <a:solidFill>
                  <a:srgbClr val="FF0000"/>
                </a:solidFill>
              </a:rPr>
              <a:t>Pero antes que se unieran</a:t>
            </a:r>
            <a:r>
              <a:rPr lang="es-ES" sz="3000" dirty="0" smtClean="0"/>
              <a:t> (en matrimonio), se halló encinta por obra del Espíritu Santo”.</a:t>
            </a:r>
          </a:p>
          <a:p>
            <a:endParaRPr lang="es-ES" dirty="0"/>
          </a:p>
        </p:txBody>
      </p:sp>
      <p:sp>
        <p:nvSpPr>
          <p:cNvPr id="5" name="4 Terminador"/>
          <p:cNvSpPr/>
          <p:nvPr/>
        </p:nvSpPr>
        <p:spPr>
          <a:xfrm>
            <a:off x="611560" y="5157192"/>
            <a:ext cx="7992888" cy="1080120"/>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t>¿A quién le cree usted, al dogma o a la Palabra de Dios? </a:t>
            </a:r>
          </a:p>
        </p:txBody>
      </p:sp>
      <p:sp>
        <p:nvSpPr>
          <p:cNvPr id="8" name="7 Rectángulo"/>
          <p:cNvSpPr/>
          <p:nvPr/>
        </p:nvSpPr>
        <p:spPr>
          <a:xfrm>
            <a:off x="5004048" y="332656"/>
            <a:ext cx="2880320" cy="108012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4000" dirty="0" smtClean="0"/>
              <a:t>Biblia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anim to="" calcmode="lin" valueType="num">
                                      <p:cBhvr>
                                        <p:cTn id="27" dur="1" fill="hold"/>
                                        <p:tgtEl>
                                          <p:spTgt spid="7">
                                            <p:bg/>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xEl>
                                              <p:pRg st="1" end="1"/>
                                            </p:txEl>
                                          </p:spTgt>
                                        </p:tgtEl>
                                        <p:attrNameLst>
                                          <p:attrName>style.visibility</p:attrName>
                                        </p:attrNameLst>
                                      </p:cBhvr>
                                      <p:to>
                                        <p:strVal val="visible"/>
                                      </p:to>
                                    </p:set>
                                    <p:anim to="" calcmode="lin" valueType="num">
                                      <p:cBhvr>
                                        <p:cTn id="32" dur="1" fill="hold"/>
                                        <p:tgtEl>
                                          <p:spTgt spid="7">
                                            <p:txEl>
                                              <p:pRg st="1" end="1"/>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to="" calcmode="lin" valueType="num">
                                      <p:cBhvr>
                                        <p:cTn id="3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uiExpand="1" build="p" animBg="1"/>
      <p:bldP spid="7" grpId="0" uiExpand="1" build="p" animBg="1"/>
      <p:bldP spid="5" grpId="0" animBg="1"/>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043608" y="274638"/>
            <a:ext cx="2808312" cy="1143000"/>
          </a:xfrm>
          <a:solidFill>
            <a:schemeClr val="accent2"/>
          </a:solidFill>
        </p:spPr>
        <p:txBody>
          <a:bodyPr/>
          <a:lstStyle/>
          <a:p>
            <a:r>
              <a:rPr lang="es-ES" dirty="0" smtClean="0">
                <a:solidFill>
                  <a:schemeClr val="bg1"/>
                </a:solidFill>
              </a:rPr>
              <a:t>Dogma</a:t>
            </a:r>
            <a:endParaRPr lang="es-ES" dirty="0">
              <a:solidFill>
                <a:schemeClr val="bg1"/>
              </a:solidFill>
            </a:endParaRPr>
          </a:p>
        </p:txBody>
      </p:sp>
      <p:sp>
        <p:nvSpPr>
          <p:cNvPr id="5" name="4 Marcador de contenido"/>
          <p:cNvSpPr>
            <a:spLocks noGrp="1"/>
          </p:cNvSpPr>
          <p:nvPr>
            <p:ph sz="half" idx="1"/>
          </p:nvPr>
        </p:nvSpPr>
        <p:spPr>
          <a:solidFill>
            <a:srgbClr val="92D050"/>
          </a:solidFill>
        </p:spPr>
        <p:txBody>
          <a:bodyPr>
            <a:normAutofit/>
          </a:bodyPr>
          <a:lstStyle/>
          <a:p>
            <a:pPr algn="ctr">
              <a:buNone/>
            </a:pPr>
            <a:r>
              <a:rPr lang="es-ES" dirty="0" smtClean="0"/>
              <a:t>    </a:t>
            </a:r>
            <a:r>
              <a:rPr lang="es-ES" sz="3200" dirty="0" smtClean="0"/>
              <a:t>Según el dogma de la iglesia Católica, que enseña que la virgen María hiso </a:t>
            </a:r>
            <a:r>
              <a:rPr lang="es-ES" sz="3200" b="1" dirty="0" smtClean="0">
                <a:solidFill>
                  <a:srgbClr val="FF0000"/>
                </a:solidFill>
              </a:rPr>
              <a:t>voto de guardar</a:t>
            </a:r>
            <a:r>
              <a:rPr lang="es-ES" sz="3200" dirty="0" smtClean="0"/>
              <a:t> su </a:t>
            </a:r>
            <a:r>
              <a:rPr lang="es-ES" sz="3600" b="1" dirty="0" smtClean="0">
                <a:solidFill>
                  <a:srgbClr val="FF0000"/>
                </a:solidFill>
              </a:rPr>
              <a:t>“pureza virginal”. </a:t>
            </a:r>
            <a:endParaRPr lang="es-ES" sz="3600" b="1" dirty="0">
              <a:solidFill>
                <a:srgbClr val="FF0000"/>
              </a:solidFill>
            </a:endParaRPr>
          </a:p>
        </p:txBody>
      </p:sp>
      <p:sp>
        <p:nvSpPr>
          <p:cNvPr id="6" name="5 Marcador de contenido"/>
          <p:cNvSpPr>
            <a:spLocks noGrp="1"/>
          </p:cNvSpPr>
          <p:nvPr>
            <p:ph sz="half" idx="2"/>
          </p:nvPr>
        </p:nvSpPr>
        <p:spPr>
          <a:solidFill>
            <a:srgbClr val="92D050"/>
          </a:solidFill>
        </p:spPr>
        <p:txBody>
          <a:bodyPr>
            <a:normAutofit/>
          </a:bodyPr>
          <a:lstStyle/>
          <a:p>
            <a:r>
              <a:rPr lang="es-ES" dirty="0" smtClean="0"/>
              <a:t>Mat.1:25. </a:t>
            </a:r>
          </a:p>
          <a:p>
            <a:pPr algn="ctr"/>
            <a:r>
              <a:rPr lang="es-ES" dirty="0" smtClean="0"/>
              <a:t>Pero no la </a:t>
            </a:r>
            <a:r>
              <a:rPr lang="es-ES" b="1" dirty="0" smtClean="0">
                <a:solidFill>
                  <a:srgbClr val="FF0000"/>
                </a:solidFill>
              </a:rPr>
              <a:t>conoció hasta que dio a luz un hijo</a:t>
            </a:r>
            <a:r>
              <a:rPr lang="es-ES" dirty="0" smtClean="0"/>
              <a:t>, y lo llamó Jesús.</a:t>
            </a:r>
          </a:p>
          <a:p>
            <a:endParaRPr lang="es-ES" dirty="0" smtClean="0"/>
          </a:p>
          <a:p>
            <a:pPr algn="ctr"/>
            <a:r>
              <a:rPr lang="es-ES" b="1" dirty="0" smtClean="0"/>
              <a:t>“Conocer”</a:t>
            </a:r>
            <a:r>
              <a:rPr lang="es-ES" dirty="0" smtClean="0"/>
              <a:t>, quiere decir tener </a:t>
            </a:r>
            <a:r>
              <a:rPr lang="es-ES" b="1" dirty="0" smtClean="0">
                <a:solidFill>
                  <a:srgbClr val="FF0000"/>
                </a:solidFill>
              </a:rPr>
              <a:t>relaciones maritales con su esposa</a:t>
            </a:r>
            <a:r>
              <a:rPr lang="es-ES" dirty="0" smtClean="0"/>
              <a:t> (Léase Génesis 4:25). </a:t>
            </a:r>
            <a:endParaRPr lang="es-ES" dirty="0"/>
          </a:p>
        </p:txBody>
      </p:sp>
      <p:sp>
        <p:nvSpPr>
          <p:cNvPr id="8" name="7 Rectángulo"/>
          <p:cNvSpPr/>
          <p:nvPr/>
        </p:nvSpPr>
        <p:spPr>
          <a:xfrm>
            <a:off x="5436096" y="260648"/>
            <a:ext cx="2592288" cy="108012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4000" b="1" dirty="0" smtClean="0"/>
              <a:t>      Biblia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 to="" calcmode="lin" valueType="num">
                                      <p:cBhvr>
                                        <p:cTn id="12" dur="1" fill="hold"/>
                                        <p:tgtEl>
                                          <p:spTgt spid="5">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to="" calcmode="lin" valueType="num">
                                      <p:cBhvr>
                                        <p:cTn id="17" dur="1" fill="hold"/>
                                        <p:tgtEl>
                                          <p:spTgt spid="5">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bg/>
                                          </p:spTgt>
                                        </p:tgtEl>
                                        <p:attrNameLst>
                                          <p:attrName>style.visibility</p:attrName>
                                        </p:attrNameLst>
                                      </p:cBhvr>
                                      <p:to>
                                        <p:strVal val="visible"/>
                                      </p:to>
                                    </p:set>
                                    <p:anim to="" calcmode="lin" valueType="num">
                                      <p:cBhvr>
                                        <p:cTn id="27" dur="1" fill="hold"/>
                                        <p:tgtEl>
                                          <p:spTgt spid="6">
                                            <p:bg/>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 to="" calcmode="lin" valueType="num">
                                      <p:cBhvr>
                                        <p:cTn id="32" dur="1" fill="hold"/>
                                        <p:tgtEl>
                                          <p:spTgt spid="6">
                                            <p:txEl>
                                              <p:pRg st="0" end="0"/>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 to="" calcmode="lin" valueType="num">
                                      <p:cBhvr>
                                        <p:cTn id="37" dur="1" fill="hold"/>
                                        <p:tgtEl>
                                          <p:spTgt spid="6">
                                            <p:txEl>
                                              <p:pRg st="1" end="1"/>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6">
                                            <p:txEl>
                                              <p:pRg st="3" end="3"/>
                                            </p:txEl>
                                          </p:spTgt>
                                        </p:tgtEl>
                                        <p:attrNameLst>
                                          <p:attrName>style.visibility</p:attrName>
                                        </p:attrNameLst>
                                      </p:cBhvr>
                                      <p:to>
                                        <p:strVal val="visible"/>
                                      </p:to>
                                    </p:set>
                                    <p:anim to="" calcmode="lin" valueType="num">
                                      <p:cBhvr>
                                        <p:cTn id="42" dur="1" fill="hold"/>
                                        <p:tgtEl>
                                          <p:spTgt spid="6">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6" grpId="0" build="p" animBg="1"/>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60000"/>
              <a:lumOff val="40000"/>
            </a:schemeClr>
          </a:solidFill>
        </p:spPr>
        <p:txBody>
          <a:bodyPr/>
          <a:lstStyle/>
          <a:p>
            <a:pPr algn="ctr"/>
            <a:r>
              <a:rPr lang="es-ES" dirty="0" smtClean="0"/>
              <a:t>Tener relaciones maritales con su esposo era un acto totalmente legal, pues estaba de acuerdo con el plan de Dios para </a:t>
            </a:r>
            <a:r>
              <a:rPr lang="es-ES" b="1" dirty="0" smtClean="0">
                <a:solidFill>
                  <a:srgbClr val="FF0000"/>
                </a:solidFill>
              </a:rPr>
              <a:t>complementar </a:t>
            </a:r>
            <a:r>
              <a:rPr lang="es-ES" dirty="0" smtClean="0"/>
              <a:t>la</a:t>
            </a:r>
            <a:r>
              <a:rPr lang="es-ES" b="1" dirty="0" smtClean="0">
                <a:solidFill>
                  <a:srgbClr val="FF0000"/>
                </a:solidFill>
              </a:rPr>
              <a:t> felicidad de los esposos </a:t>
            </a:r>
            <a:r>
              <a:rPr lang="es-ES" dirty="0" smtClean="0"/>
              <a:t>y la</a:t>
            </a:r>
            <a:r>
              <a:rPr lang="es-ES" b="1" dirty="0" smtClean="0">
                <a:solidFill>
                  <a:srgbClr val="FF0000"/>
                </a:solidFill>
              </a:rPr>
              <a:t> multiplicación de la especie humana </a:t>
            </a:r>
            <a:r>
              <a:rPr lang="es-ES" dirty="0" smtClean="0"/>
              <a:t>(Gèn.1:28).    </a:t>
            </a:r>
            <a:endParaRPr lang="es-ES" dirty="0"/>
          </a:p>
        </p:txBody>
      </p:sp>
      <p:pic>
        <p:nvPicPr>
          <p:cNvPr id="1026" name="Picture 2" descr="C:\Users\HUMBERTO\Pictures\ADÀN Y EVAN\6VIL13CA39DFIZCAWOFOH2CAV0B5THCA995Z1CCA1QUE3UCAKW0281CA1QFNKJCAH7LB6KCAD0ZLD2CAUS3RU6CA3FS4LSCAVS89MHCASNQYIOCA8YNO49CA9OLMFHCAQRNFC6CALDQ5I3CA1RZ29Q.jpg"/>
          <p:cNvPicPr>
            <a:picLocks noChangeAspect="1" noChangeArrowheads="1"/>
          </p:cNvPicPr>
          <p:nvPr/>
        </p:nvPicPr>
        <p:blipFill>
          <a:blip r:embed="rId2" cstate="print"/>
          <a:srcRect/>
          <a:stretch>
            <a:fillRect/>
          </a:stretch>
        </p:blipFill>
        <p:spPr bwMode="auto">
          <a:xfrm>
            <a:off x="3059832" y="3501008"/>
            <a:ext cx="3046065"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5">
              <a:lumMod val="60000"/>
              <a:lumOff val="40000"/>
            </a:schemeClr>
          </a:solidFill>
        </p:spPr>
        <p:txBody>
          <a:bodyPr>
            <a:normAutofit/>
          </a:bodyPr>
          <a:lstStyle/>
          <a:p>
            <a:r>
              <a:rPr lang="es-ES" sz="2800" dirty="0" smtClean="0"/>
              <a:t>Por lo tanto, si es como lo enseña el dogma de la iglesia Católica, que la virgen hizo “voto de </a:t>
            </a:r>
            <a:r>
              <a:rPr lang="es-ES" sz="2800" b="1" dirty="0" smtClean="0">
                <a:solidFill>
                  <a:srgbClr val="FF0000"/>
                </a:solidFill>
              </a:rPr>
              <a:t>pureza y promesa virginal;</a:t>
            </a:r>
            <a:r>
              <a:rPr lang="es-ES" sz="2800" dirty="0" smtClean="0"/>
              <a:t> pero por providencial manifestación de Dios aceptó casarse con José, previo </a:t>
            </a:r>
            <a:r>
              <a:rPr lang="es-ES" b="1" dirty="0" smtClean="0">
                <a:solidFill>
                  <a:srgbClr val="FF0000"/>
                </a:solidFill>
              </a:rPr>
              <a:t>voto mutuo de castidad,</a:t>
            </a:r>
            <a:r>
              <a:rPr lang="es-ES" sz="2800" dirty="0" smtClean="0"/>
              <a:t> claramente se nota que ese voto lo rompió, y ya no siguió siendo virgen, lo cual es una contradicción con la enseñanza de la iglesia.  </a:t>
            </a:r>
            <a:endParaRPr lang="es-ES" sz="2800" dirty="0"/>
          </a:p>
        </p:txBody>
      </p:sp>
      <p:pic>
        <p:nvPicPr>
          <p:cNvPr id="4" name="Picture 2" descr="C:\Users\HUMBERTO\Pictures\JOSÈ, ESPOSO DE MARÌA\YUIGRACAA2C1MWCARY4CINCABH0DNXCAFG85V4CA0A8WZKCA6NMZ9KCAOFWYDYCAJGNHQICAOBXY9RCAORSW5UCAA25CGCCA5U4H1CCAETZO32CA2YU0VZCAXBEB7HCAG1F4O7CA2NQRZTCAXUY9MD.jpg"/>
          <p:cNvPicPr>
            <a:picLocks noChangeAspect="1" noChangeArrowheads="1"/>
          </p:cNvPicPr>
          <p:nvPr/>
        </p:nvPicPr>
        <p:blipFill>
          <a:blip r:embed="rId2" cstate="print"/>
          <a:srcRect/>
          <a:stretch>
            <a:fillRect/>
          </a:stretch>
        </p:blipFill>
        <p:spPr bwMode="auto">
          <a:xfrm>
            <a:off x="5292080" y="3789040"/>
            <a:ext cx="3312368" cy="2520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2.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p:txBody>
          <a:bodyPr>
            <a:noAutofit/>
          </a:bodyPr>
          <a:lstStyle/>
          <a:p>
            <a:r>
              <a:rPr lang="es-AR" sz="3600" b="1" dirty="0" smtClean="0"/>
              <a:t/>
            </a:r>
            <a:br>
              <a:rPr lang="es-AR" sz="3600" b="1" dirty="0" smtClean="0"/>
            </a:br>
            <a:r>
              <a:rPr lang="es-AR" sz="3600" b="1" dirty="0" smtClean="0">
                <a:latin typeface="Algerian" pitchFamily="82" charset="0"/>
              </a:rPr>
              <a:t>La Iglesia Católica enseña en los dogmas</a:t>
            </a:r>
            <a:r>
              <a:rPr lang="es-AR" sz="3600" dirty="0" smtClean="0">
                <a:latin typeface="Algerian" pitchFamily="82" charset="0"/>
              </a:rPr>
              <a:t/>
            </a:r>
            <a:br>
              <a:rPr lang="es-AR" sz="3600" dirty="0" smtClean="0">
                <a:latin typeface="Algerian" pitchFamily="82" charset="0"/>
              </a:rPr>
            </a:br>
            <a:endParaRPr lang="es-ES" sz="3600" dirty="0">
              <a:latin typeface="Algerian" pitchFamily="82" charset="0"/>
            </a:endParaRPr>
          </a:p>
        </p:txBody>
      </p:sp>
      <p:sp>
        <p:nvSpPr>
          <p:cNvPr id="3" name="2 Marcador de contenido"/>
          <p:cNvSpPr>
            <a:spLocks noGrp="1"/>
          </p:cNvSpPr>
          <p:nvPr>
            <p:ph sz="half" idx="1"/>
          </p:nvPr>
        </p:nvSpPr>
        <p:spPr>
          <a:xfrm>
            <a:off x="457200" y="1600200"/>
            <a:ext cx="4038600" cy="4997152"/>
          </a:xfrm>
          <a:solidFill>
            <a:srgbClr val="FFFF00"/>
          </a:solidFill>
        </p:spPr>
        <p:txBody>
          <a:bodyPr>
            <a:normAutofit fontScale="70000" lnSpcReduction="20000"/>
          </a:bodyPr>
          <a:lstStyle/>
          <a:p>
            <a:pPr>
              <a:buNone/>
            </a:pPr>
            <a:r>
              <a:rPr lang="es-AR" sz="3500" b="1" dirty="0" smtClean="0"/>
              <a:t>               Dogmas </a:t>
            </a:r>
          </a:p>
          <a:p>
            <a:pPr>
              <a:buNone/>
            </a:pPr>
            <a:r>
              <a:rPr lang="es-AR" dirty="0" smtClean="0"/>
              <a:t>La misión </a:t>
            </a:r>
            <a:r>
              <a:rPr lang="es-AR" b="1" dirty="0" smtClean="0">
                <a:solidFill>
                  <a:srgbClr val="FF0000"/>
                </a:solidFill>
              </a:rPr>
              <a:t>salvadora</a:t>
            </a:r>
            <a:r>
              <a:rPr lang="es-AR" dirty="0" smtClean="0"/>
              <a:t> de la Virgen no terminó en el momento de la </a:t>
            </a:r>
            <a:r>
              <a:rPr lang="es-AR" b="1" u="sng" dirty="0" smtClean="0"/>
              <a:t>Asunción</a:t>
            </a:r>
            <a:r>
              <a:rPr lang="es-AR" dirty="0" smtClean="0"/>
              <a:t>, </a:t>
            </a:r>
          </a:p>
          <a:p>
            <a:pPr>
              <a:buNone/>
            </a:pPr>
            <a:endParaRPr lang="es-AR" dirty="0" smtClean="0"/>
          </a:p>
          <a:p>
            <a:pPr>
              <a:buNone/>
            </a:pPr>
            <a:r>
              <a:rPr lang="es-AR" dirty="0" smtClean="0"/>
              <a:t>sino que Ella sigue </a:t>
            </a:r>
            <a:r>
              <a:rPr lang="es-AR" b="1" dirty="0" smtClean="0">
                <a:solidFill>
                  <a:srgbClr val="FF0000"/>
                </a:solidFill>
              </a:rPr>
              <a:t>intercediendo</a:t>
            </a:r>
            <a:r>
              <a:rPr lang="es-AR" dirty="0" smtClean="0"/>
              <a:t> por nosotros. </a:t>
            </a:r>
          </a:p>
          <a:p>
            <a:pPr>
              <a:buNone/>
            </a:pPr>
            <a:endParaRPr lang="es-AR" dirty="0" smtClean="0"/>
          </a:p>
          <a:p>
            <a:pPr>
              <a:buNone/>
            </a:pPr>
            <a:r>
              <a:rPr lang="es-AR" dirty="0" smtClean="0"/>
              <a:t>Por eso es que en la Iglesia es invocada con muchos títulos, el de </a:t>
            </a:r>
            <a:r>
              <a:rPr lang="es-AR" b="1" dirty="0" smtClean="0">
                <a:solidFill>
                  <a:srgbClr val="FF0000"/>
                </a:solidFill>
              </a:rPr>
              <a:t>Abogada</a:t>
            </a:r>
            <a:r>
              <a:rPr lang="es-AR" dirty="0" smtClean="0"/>
              <a:t>, </a:t>
            </a:r>
            <a:r>
              <a:rPr lang="es-AR" b="1" dirty="0" smtClean="0">
                <a:solidFill>
                  <a:srgbClr val="FF0000"/>
                </a:solidFill>
              </a:rPr>
              <a:t>Auxiliadora, Socorro, Mediadora.</a:t>
            </a:r>
            <a:br>
              <a:rPr lang="es-AR" b="1" dirty="0" smtClean="0">
                <a:solidFill>
                  <a:srgbClr val="FF0000"/>
                </a:solidFill>
              </a:rPr>
            </a:br>
            <a:endParaRPr lang="es-ES" b="1" dirty="0">
              <a:solidFill>
                <a:srgbClr val="FF0000"/>
              </a:solidFill>
            </a:endParaRPr>
          </a:p>
        </p:txBody>
      </p:sp>
      <p:sp>
        <p:nvSpPr>
          <p:cNvPr id="5" name="4 Marcador de contenido"/>
          <p:cNvSpPr>
            <a:spLocks noGrp="1"/>
          </p:cNvSpPr>
          <p:nvPr>
            <p:ph sz="half" idx="2"/>
          </p:nvPr>
        </p:nvSpPr>
        <p:spPr>
          <a:xfrm>
            <a:off x="4648200" y="1600200"/>
            <a:ext cx="4038600" cy="4997152"/>
          </a:xfrm>
          <a:solidFill>
            <a:srgbClr val="FFFF00"/>
          </a:solidFill>
        </p:spPr>
        <p:txBody>
          <a:bodyPr>
            <a:normAutofit fontScale="70000" lnSpcReduction="20000"/>
          </a:bodyPr>
          <a:lstStyle/>
          <a:p>
            <a:pPr>
              <a:buNone/>
            </a:pPr>
            <a:r>
              <a:rPr lang="es-ES" b="1" dirty="0" smtClean="0"/>
              <a:t>                        Biblia</a:t>
            </a:r>
          </a:p>
          <a:p>
            <a:pPr>
              <a:buNone/>
            </a:pPr>
            <a:r>
              <a:rPr lang="es-ES" b="1" dirty="0" smtClean="0"/>
              <a:t>Mateo 1:28. </a:t>
            </a:r>
            <a:r>
              <a:rPr lang="es-ES" dirty="0" smtClean="0"/>
              <a:t>Lo llamarás Jesús, porque </a:t>
            </a:r>
            <a:r>
              <a:rPr lang="es-ES" b="1" dirty="0" smtClean="0">
                <a:solidFill>
                  <a:srgbClr val="FF0000"/>
                </a:solidFill>
              </a:rPr>
              <a:t>él salvará</a:t>
            </a:r>
            <a:r>
              <a:rPr lang="es-ES" b="1" dirty="0" smtClean="0"/>
              <a:t> </a:t>
            </a:r>
            <a:r>
              <a:rPr lang="es-ES" dirty="0" smtClean="0"/>
              <a:t>a su pueblo de sus pecados.</a:t>
            </a:r>
          </a:p>
          <a:p>
            <a:pPr>
              <a:buNone/>
            </a:pPr>
            <a:endParaRPr lang="es-ES" dirty="0" smtClean="0"/>
          </a:p>
          <a:p>
            <a:pPr>
              <a:buNone/>
            </a:pPr>
            <a:r>
              <a:rPr lang="es-ES" dirty="0" smtClean="0"/>
              <a:t>Hechos 4:12. Pedro dice: “En ningún otro hay salvación, porque no hay otro Nombre bajo el cielo, dado a los hombres, en que podamos ser salvos”.</a:t>
            </a:r>
          </a:p>
          <a:p>
            <a:endParaRPr lang="es-ES" dirty="0" smtClean="0"/>
          </a:p>
          <a:p>
            <a:pPr>
              <a:buNone/>
            </a:pPr>
            <a:r>
              <a:rPr lang="es-ES" b="1" dirty="0" smtClean="0"/>
              <a:t>Heb.9:24.</a:t>
            </a:r>
            <a:r>
              <a:rPr lang="es-ES" dirty="0" smtClean="0"/>
              <a:t> Cristo se </a:t>
            </a:r>
            <a:r>
              <a:rPr lang="es-ES" b="1" dirty="0" smtClean="0">
                <a:solidFill>
                  <a:srgbClr val="FF0000"/>
                </a:solidFill>
              </a:rPr>
              <a:t>presenta por nosotros ante Dios.</a:t>
            </a:r>
          </a:p>
          <a:p>
            <a:endParaRPr lang="es-ES" dirty="0" smtClean="0"/>
          </a:p>
          <a:p>
            <a:pPr>
              <a:buNone/>
            </a:pPr>
            <a:r>
              <a:rPr lang="es-ES" b="1" dirty="0" smtClean="0"/>
              <a:t>Heb.9:15.</a:t>
            </a:r>
            <a:r>
              <a:rPr lang="es-ES" dirty="0" smtClean="0"/>
              <a:t> Cristo es</a:t>
            </a:r>
            <a:r>
              <a:rPr lang="es-ES" b="1" dirty="0" smtClean="0"/>
              <a:t> </a:t>
            </a:r>
            <a:r>
              <a:rPr lang="es-ES" b="1" dirty="0" smtClean="0">
                <a:solidFill>
                  <a:srgbClr val="FF0000"/>
                </a:solidFill>
              </a:rPr>
              <a:t>Mediador.</a:t>
            </a:r>
          </a:p>
          <a:p>
            <a:pPr>
              <a:buNone/>
            </a:pPr>
            <a:r>
              <a:rPr lang="es-ES" b="1" dirty="0" smtClean="0"/>
              <a:t>1 Juan 2:1 </a:t>
            </a:r>
            <a:r>
              <a:rPr lang="es-ES" dirty="0" smtClean="0"/>
              <a:t>Cristo es </a:t>
            </a:r>
            <a:r>
              <a:rPr lang="es-ES" b="1" dirty="0" smtClean="0">
                <a:solidFill>
                  <a:srgbClr val="FF0000"/>
                </a:solidFill>
              </a:rPr>
              <a:t>Abogado</a:t>
            </a:r>
            <a:r>
              <a:rPr lang="es-ES" dirty="0" smtClean="0">
                <a:solidFill>
                  <a:srgbClr val="FF0000"/>
                </a:solidFill>
              </a:rPr>
              <a:t>.</a:t>
            </a:r>
          </a:p>
          <a:p>
            <a:pPr>
              <a:buNone/>
            </a:pPr>
            <a:endParaRPr lang="es-ES"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5">
                                            <p:bg/>
                                          </p:spTgt>
                                        </p:tgtEl>
                                        <p:attrNameLst>
                                          <p:attrName>style.visibility</p:attrName>
                                        </p:attrNameLst>
                                      </p:cBhvr>
                                      <p:to>
                                        <p:strVal val="visible"/>
                                      </p:to>
                                    </p:set>
                                    <p:anim to="" calcmode="lin" valueType="num">
                                      <p:cBhvr>
                                        <p:cTn id="37" dur="1" fill="hold"/>
                                        <p:tgtEl>
                                          <p:spTgt spid="5">
                                            <p:bg/>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5">
                                            <p:txEl>
                                              <p:pRg st="0" end="0"/>
                                            </p:txEl>
                                          </p:spTgt>
                                        </p:tgtEl>
                                        <p:attrNameLst>
                                          <p:attrName>style.visibility</p:attrName>
                                        </p:attrNameLst>
                                      </p:cBhvr>
                                      <p:to>
                                        <p:strVal val="visible"/>
                                      </p:to>
                                    </p:set>
                                    <p:anim to="" calcmode="lin" valueType="num">
                                      <p:cBhvr>
                                        <p:cTn id="42" dur="1" fill="hold"/>
                                        <p:tgtEl>
                                          <p:spTgt spid="5">
                                            <p:txEl>
                                              <p:pRg st="0" end="0"/>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5">
                                            <p:txEl>
                                              <p:pRg st="1" end="1"/>
                                            </p:txEl>
                                          </p:spTgt>
                                        </p:tgtEl>
                                        <p:attrNameLst>
                                          <p:attrName>style.visibility</p:attrName>
                                        </p:attrNameLst>
                                      </p:cBhvr>
                                      <p:to>
                                        <p:strVal val="visible"/>
                                      </p:to>
                                    </p:set>
                                    <p:anim to="" calcmode="lin" valueType="num">
                                      <p:cBhvr>
                                        <p:cTn id="47" dur="1" fill="hold"/>
                                        <p:tgtEl>
                                          <p:spTgt spid="5">
                                            <p:txEl>
                                              <p:pRg st="1" end="1"/>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5">
                                            <p:txEl>
                                              <p:pRg st="3" end="3"/>
                                            </p:txEl>
                                          </p:spTgt>
                                        </p:tgtEl>
                                        <p:attrNameLst>
                                          <p:attrName>style.visibility</p:attrName>
                                        </p:attrNameLst>
                                      </p:cBhvr>
                                      <p:to>
                                        <p:strVal val="visible"/>
                                      </p:to>
                                    </p:set>
                                    <p:anim to="" calcmode="lin" valueType="num">
                                      <p:cBhvr>
                                        <p:cTn id="52" dur="1" fill="hold"/>
                                        <p:tgtEl>
                                          <p:spTgt spid="5">
                                            <p:txEl>
                                              <p:pRg st="3" end="3"/>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5">
                                            <p:txEl>
                                              <p:pRg st="5" end="5"/>
                                            </p:txEl>
                                          </p:spTgt>
                                        </p:tgtEl>
                                        <p:attrNameLst>
                                          <p:attrName>style.visibility</p:attrName>
                                        </p:attrNameLst>
                                      </p:cBhvr>
                                      <p:to>
                                        <p:strVal val="visible"/>
                                      </p:to>
                                    </p:set>
                                    <p:anim to="" calcmode="lin" valueType="num">
                                      <p:cBhvr>
                                        <p:cTn id="57" dur="1" fill="hold"/>
                                        <p:tgtEl>
                                          <p:spTgt spid="5">
                                            <p:txEl>
                                              <p:pRg st="5" end="5"/>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5">
                                            <p:txEl>
                                              <p:pRg st="7" end="7"/>
                                            </p:txEl>
                                          </p:spTgt>
                                        </p:tgtEl>
                                        <p:attrNameLst>
                                          <p:attrName>style.visibility</p:attrName>
                                        </p:attrNameLst>
                                      </p:cBhvr>
                                      <p:to>
                                        <p:strVal val="visible"/>
                                      </p:to>
                                    </p:set>
                                    <p:anim to="" calcmode="lin" valueType="num">
                                      <p:cBhvr>
                                        <p:cTn id="62" dur="1" fill="hold"/>
                                        <p:tgtEl>
                                          <p:spTgt spid="5">
                                            <p:txEl>
                                              <p:pRg st="7" end="7"/>
                                            </p:txEl>
                                          </p:spTgt>
                                        </p:tgtEl>
                                        <p:attrNameLst>
                                          <p:attrName/>
                                        </p:attrNameLst>
                                      </p:cBhvr>
                                    </p:anim>
                                  </p:childTnLst>
                                </p:cTn>
                              </p:par>
                            </p:childTnLst>
                          </p:cTn>
                        </p:par>
                      </p:childTnLst>
                    </p:cTn>
                  </p:par>
                  <p:par>
                    <p:cTn id="63" fill="hold">
                      <p:stCondLst>
                        <p:cond delay="indefinite"/>
                      </p:stCondLst>
                      <p:childTnLst>
                        <p:par>
                          <p:cTn id="64" fill="hold">
                            <p:stCondLst>
                              <p:cond delay="0"/>
                            </p:stCondLst>
                            <p:childTnLst>
                              <p:par>
                                <p:cTn id="65" presetID="24" presetClass="entr" presetSubtype="0" fill="hold" grpId="0" nodeType="clickEffect">
                                  <p:stCondLst>
                                    <p:cond delay="0"/>
                                  </p:stCondLst>
                                  <p:childTnLst>
                                    <p:set>
                                      <p:cBhvr>
                                        <p:cTn id="66" dur="1" fill="hold">
                                          <p:stCondLst>
                                            <p:cond delay="0"/>
                                          </p:stCondLst>
                                        </p:cTn>
                                        <p:tgtEl>
                                          <p:spTgt spid="5">
                                            <p:txEl>
                                              <p:pRg st="8" end="8"/>
                                            </p:txEl>
                                          </p:spTgt>
                                        </p:tgtEl>
                                        <p:attrNameLst>
                                          <p:attrName>style.visibility</p:attrName>
                                        </p:attrNameLst>
                                      </p:cBhvr>
                                      <p:to>
                                        <p:strVal val="visible"/>
                                      </p:to>
                                    </p:set>
                                    <p:anim to="" calcmode="lin" valueType="num">
                                      <p:cBhvr>
                                        <p:cTn id="67" dur="1" fill="hold"/>
                                        <p:tgtEl>
                                          <p:spTgt spid="5">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animBg="1"/>
      <p:bldP spid="5" grpId="0"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ES" dirty="0" smtClean="0">
                <a:latin typeface="Ravie" pitchFamily="82" charset="0"/>
              </a:rPr>
              <a:t>El dogma de la Asunción</a:t>
            </a:r>
            <a:endParaRPr lang="es-ES" dirty="0">
              <a:latin typeface="Ravie" pitchFamily="82" charset="0"/>
            </a:endParaRPr>
          </a:p>
        </p:txBody>
      </p:sp>
      <p:sp>
        <p:nvSpPr>
          <p:cNvPr id="5" name="4 Marcador de contenido"/>
          <p:cNvSpPr>
            <a:spLocks noGrp="1"/>
          </p:cNvSpPr>
          <p:nvPr>
            <p:ph idx="1"/>
          </p:nvPr>
        </p:nvSpPr>
        <p:spPr>
          <a:xfrm>
            <a:off x="457200" y="1600200"/>
            <a:ext cx="8229600" cy="4997152"/>
          </a:xfrm>
          <a:solidFill>
            <a:srgbClr val="FFFF00"/>
          </a:solidFill>
        </p:spPr>
        <p:txBody>
          <a:bodyPr>
            <a:normAutofit/>
          </a:bodyPr>
          <a:lstStyle/>
          <a:p>
            <a:pPr algn="ctr"/>
            <a:r>
              <a:rPr lang="es-ES" b="1" dirty="0" smtClean="0">
                <a:solidFill>
                  <a:srgbClr val="FF0000"/>
                </a:solidFill>
              </a:rPr>
              <a:t>Hechos 1:14</a:t>
            </a:r>
            <a:r>
              <a:rPr lang="es-ES" dirty="0" smtClean="0"/>
              <a:t>, </a:t>
            </a:r>
            <a:r>
              <a:rPr lang="es-ES" sz="2800" dirty="0" smtClean="0"/>
              <a:t>es donde se menciona a María por ultima vez en la Sagrada Escritura. Y note que ella no ocupaba un sitio sobresaliente entre los apóstoles, se la menciona en tercer lugar (Hechos 1:13-14). </a:t>
            </a:r>
          </a:p>
        </p:txBody>
      </p:sp>
      <p:sp>
        <p:nvSpPr>
          <p:cNvPr id="6" name="5 Terminador"/>
          <p:cNvSpPr/>
          <p:nvPr/>
        </p:nvSpPr>
        <p:spPr>
          <a:xfrm>
            <a:off x="611560" y="6021288"/>
            <a:ext cx="4392488" cy="576064"/>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r>
              <a:rPr lang="es-ES" sz="2400" dirty="0" smtClean="0"/>
              <a:t>4)    Los hermanos de Jesús.</a:t>
            </a:r>
          </a:p>
        </p:txBody>
      </p:sp>
      <p:sp>
        <p:nvSpPr>
          <p:cNvPr id="7" name="6 Terminador"/>
          <p:cNvSpPr/>
          <p:nvPr/>
        </p:nvSpPr>
        <p:spPr>
          <a:xfrm>
            <a:off x="539552" y="5229200"/>
            <a:ext cx="4464496" cy="648072"/>
          </a:xfrm>
          <a:prstGeom prst="flowChartTerminator">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r>
              <a:rPr lang="es-ES" sz="2800" dirty="0" smtClean="0"/>
              <a:t>3)    María.</a:t>
            </a:r>
          </a:p>
        </p:txBody>
      </p:sp>
      <p:sp>
        <p:nvSpPr>
          <p:cNvPr id="8" name="7 Terminador"/>
          <p:cNvSpPr/>
          <p:nvPr/>
        </p:nvSpPr>
        <p:spPr>
          <a:xfrm>
            <a:off x="539552" y="4437112"/>
            <a:ext cx="4464496" cy="576064"/>
          </a:xfrm>
          <a:prstGeom prst="flowChartTerminator">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r>
              <a:rPr lang="es-ES" sz="2800" dirty="0" smtClean="0"/>
              <a:t>2)    Las mujeres.</a:t>
            </a:r>
          </a:p>
        </p:txBody>
      </p:sp>
      <p:sp>
        <p:nvSpPr>
          <p:cNvPr id="9" name="8 Terminador"/>
          <p:cNvSpPr/>
          <p:nvPr/>
        </p:nvSpPr>
        <p:spPr>
          <a:xfrm>
            <a:off x="611560" y="3717032"/>
            <a:ext cx="4464496" cy="57606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buAutoNum type="arabicParenR"/>
            </a:pPr>
            <a:r>
              <a:rPr lang="es-ES" sz="2800" dirty="0" smtClean="0"/>
              <a:t>Apóstoles.</a:t>
            </a:r>
          </a:p>
        </p:txBody>
      </p:sp>
      <p:pic>
        <p:nvPicPr>
          <p:cNvPr id="5122" name="Picture 2" descr="http://t1.gstatic.com/images?q=tbn:_wcNrTfBf3K7GM:http://www.evangelizafuerte.com.mx/wp-images/articulos/arc-pentecostes.gif">
            <a:hlinkClick r:id="rId2"/>
          </p:cNvPr>
          <p:cNvPicPr>
            <a:picLocks noChangeAspect="1" noChangeArrowheads="1"/>
          </p:cNvPicPr>
          <p:nvPr/>
        </p:nvPicPr>
        <p:blipFill>
          <a:blip r:embed="rId3" cstate="print"/>
          <a:srcRect/>
          <a:stretch>
            <a:fillRect/>
          </a:stretch>
        </p:blipFill>
        <p:spPr bwMode="auto">
          <a:xfrm>
            <a:off x="5652120" y="3429000"/>
            <a:ext cx="2664296" cy="2088232"/>
          </a:xfrm>
          <a:prstGeom prst="rect">
            <a:avLst/>
          </a:prstGeom>
          <a:noFill/>
        </p:spPr>
      </p:pic>
      <p:sp>
        <p:nvSpPr>
          <p:cNvPr id="11" name="10 Terminador"/>
          <p:cNvSpPr/>
          <p:nvPr/>
        </p:nvSpPr>
        <p:spPr>
          <a:xfrm>
            <a:off x="5220072" y="5661248"/>
            <a:ext cx="3456384" cy="936104"/>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Note que la iglesia Católica coloca a María al centro de los apóstoles el día de Pentecostés.</a:t>
            </a:r>
            <a:endParaRPr lang="es-ES"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4618856" cy="5688632"/>
          </a:xfrm>
          <a:solidFill>
            <a:schemeClr val="accent3">
              <a:lumMod val="60000"/>
              <a:lumOff val="40000"/>
            </a:schemeClr>
          </a:solidFill>
        </p:spPr>
        <p:txBody>
          <a:bodyPr>
            <a:normAutofit fontScale="92500" lnSpcReduction="10000"/>
          </a:bodyPr>
          <a:lstStyle/>
          <a:p>
            <a:pPr algn="ctr"/>
            <a:endParaRPr lang="es-ES" dirty="0" smtClean="0"/>
          </a:p>
          <a:p>
            <a:pPr algn="ctr"/>
            <a:r>
              <a:rPr lang="es-ES" dirty="0" smtClean="0"/>
              <a:t>En todo el relato histórico de la iglesia primitiva los apóstoles nunca mencionan a María como </a:t>
            </a:r>
            <a:r>
              <a:rPr lang="es-ES" b="1" dirty="0" smtClean="0">
                <a:solidFill>
                  <a:srgbClr val="FF0000"/>
                </a:solidFill>
              </a:rPr>
              <a:t>necesaria para obtener la salvación.</a:t>
            </a:r>
            <a:r>
              <a:rPr lang="es-ES" dirty="0" smtClean="0"/>
              <a:t> </a:t>
            </a:r>
          </a:p>
          <a:p>
            <a:pPr algn="ctr"/>
            <a:r>
              <a:rPr lang="es-ES" dirty="0" smtClean="0"/>
              <a:t>Mas bien en todos sus escritos exaltan a </a:t>
            </a:r>
            <a:r>
              <a:rPr lang="es-ES" b="1" dirty="0" smtClean="0">
                <a:solidFill>
                  <a:srgbClr val="FF0000"/>
                </a:solidFill>
              </a:rPr>
              <a:t>Jesús</a:t>
            </a:r>
            <a:r>
              <a:rPr lang="es-ES" dirty="0" smtClean="0"/>
              <a:t> como el único </a:t>
            </a:r>
            <a:r>
              <a:rPr lang="es-ES" b="1" dirty="0" smtClean="0">
                <a:solidFill>
                  <a:srgbClr val="FF0000"/>
                </a:solidFill>
              </a:rPr>
              <a:t>Salvador</a:t>
            </a:r>
            <a:r>
              <a:rPr lang="es-ES" dirty="0" smtClean="0"/>
              <a:t>,  </a:t>
            </a:r>
            <a:r>
              <a:rPr lang="es-ES" b="1" dirty="0" smtClean="0">
                <a:solidFill>
                  <a:srgbClr val="FF0000"/>
                </a:solidFill>
              </a:rPr>
              <a:t>Pontífice,</a:t>
            </a:r>
            <a:r>
              <a:rPr lang="es-ES" dirty="0" smtClean="0"/>
              <a:t> y quien </a:t>
            </a:r>
            <a:r>
              <a:rPr lang="es-ES" b="1" dirty="0" smtClean="0">
                <a:solidFill>
                  <a:srgbClr val="FF0000"/>
                </a:solidFill>
              </a:rPr>
              <a:t>Intercede</a:t>
            </a:r>
            <a:r>
              <a:rPr lang="es-ES" dirty="0" smtClean="0"/>
              <a:t> por nosotros.</a:t>
            </a:r>
          </a:p>
          <a:p>
            <a:endParaRPr lang="es-ES" dirty="0" smtClean="0"/>
          </a:p>
        </p:txBody>
      </p:sp>
      <p:pic>
        <p:nvPicPr>
          <p:cNvPr id="1026" name="Picture 2" descr="C:\Users\HUMBERTO\Pictures\Daniel y Apocalipsis\1Z5BIOCAXT12LTCA3HBBOZCAODUW3TCAITVYKACAB2CDAQCACSNAJ4CA32Z3KBCAE2V24ICANZ8X98CAALN2YYCANIFRQUCAHG42THCA9SKRMXCA0HUY01CAUB8DEKCAFTQ6XDCACZYY92CAK02INA.jpg"/>
          <p:cNvPicPr>
            <a:picLocks noChangeAspect="1" noChangeArrowheads="1"/>
          </p:cNvPicPr>
          <p:nvPr/>
        </p:nvPicPr>
        <p:blipFill>
          <a:blip r:embed="rId2" cstate="print"/>
          <a:srcRect/>
          <a:stretch>
            <a:fillRect/>
          </a:stretch>
        </p:blipFill>
        <p:spPr bwMode="auto">
          <a:xfrm>
            <a:off x="5364088" y="620688"/>
            <a:ext cx="3456384" cy="4176465"/>
          </a:xfrm>
          <a:prstGeom prst="rect">
            <a:avLst/>
          </a:prstGeom>
          <a:noFill/>
        </p:spPr>
      </p:pic>
      <p:sp>
        <p:nvSpPr>
          <p:cNvPr id="5" name="4 Terminador"/>
          <p:cNvSpPr/>
          <p:nvPr/>
        </p:nvSpPr>
        <p:spPr>
          <a:xfrm>
            <a:off x="5436096" y="5013176"/>
            <a:ext cx="3312368" cy="1584176"/>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dirty="0" smtClean="0"/>
              <a:t>Por eso María dijo: “Mi alma proclama la grandeza del Señor, y mi espíritu se alegra en Dios, mi Salvador” Luc.1.46-47).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9"/>
            <a:ext cx="8229600" cy="2592287"/>
          </a:xfrm>
        </p:spPr>
        <p:txBody>
          <a:bodyPr>
            <a:normAutofit fontScale="92500"/>
          </a:bodyPr>
          <a:lstStyle/>
          <a:p>
            <a:pPr algn="ctr"/>
            <a:r>
              <a:rPr lang="es-ES" dirty="0" smtClean="0"/>
              <a:t>Si María hubiera ocupado un lugar tan importante en la dirección de la iglesia primitiva como el que se le da hoy, </a:t>
            </a:r>
            <a:r>
              <a:rPr lang="es-ES" b="1" dirty="0" smtClean="0">
                <a:solidFill>
                  <a:srgbClr val="FF0000"/>
                </a:solidFill>
              </a:rPr>
              <a:t>¿no creen usted que los escritores del Nuevo Testamento lo hubieran registrado, como también el de la Asunción.</a:t>
            </a:r>
          </a:p>
          <a:p>
            <a:endParaRPr lang="es-ES" dirty="0"/>
          </a:p>
        </p:txBody>
      </p:sp>
      <p:pic>
        <p:nvPicPr>
          <p:cNvPr id="2050" name="Picture 2" descr="C:\Users\HUMBERTO\Pictures\JOSÈ, ESPOSO DE MARÌA\5SAP4QCAFLY25HCA30AYC0CA7E6WAGCAPBHPLMCA462BVYCAPVCV37CADKJ688CAQ0GXCICAPRMWUZCA2ZWNWSCACGZGFOCAP6V9Y6CAZ1C9Z4CA33DIIKCAOP6TK9CA6H6SW8CAVXAJ1VCA4621VC.jpg"/>
          <p:cNvPicPr>
            <a:picLocks noChangeAspect="1" noChangeArrowheads="1"/>
          </p:cNvPicPr>
          <p:nvPr/>
        </p:nvPicPr>
        <p:blipFill>
          <a:blip r:embed="rId2" cstate="print"/>
          <a:srcRect/>
          <a:stretch>
            <a:fillRect/>
          </a:stretch>
        </p:blipFill>
        <p:spPr bwMode="auto">
          <a:xfrm>
            <a:off x="4139952" y="3933056"/>
            <a:ext cx="3240360"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amond(in)">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340768"/>
            <a:ext cx="8435280" cy="5256584"/>
          </a:xfrm>
          <a:solidFill>
            <a:srgbClr val="00B050"/>
          </a:solidFill>
        </p:spPr>
        <p:txBody>
          <a:bodyPr>
            <a:normAutofit/>
          </a:bodyPr>
          <a:lstStyle/>
          <a:p>
            <a:pPr algn="ctr"/>
            <a:r>
              <a:rPr lang="es-ES" dirty="0" smtClean="0"/>
              <a:t>Pero el Nuevo testamento en ninguna parte menciona la Asunción de María, si esto hubiera sucedido, indudablemente que Dios lo hubiera registrado, Como si registra los siguientes cinco casos.</a:t>
            </a:r>
          </a:p>
          <a:p>
            <a:endParaRPr lang="es-ES" dirty="0" smtClean="0"/>
          </a:p>
          <a:p>
            <a:pPr>
              <a:buNone/>
            </a:pPr>
            <a:endParaRPr lang="es-ES" dirty="0" smtClean="0"/>
          </a:p>
          <a:p>
            <a:pPr>
              <a:buNone/>
            </a:pPr>
            <a:endParaRPr lang="es-ES" dirty="0" smtClean="0"/>
          </a:p>
          <a:p>
            <a:pPr>
              <a:buNone/>
            </a:pPr>
            <a:endParaRPr lang="es-ES" dirty="0" smtClean="0"/>
          </a:p>
          <a:p>
            <a:endParaRPr lang="es-ES" dirty="0"/>
          </a:p>
        </p:txBody>
      </p:sp>
      <p:sp>
        <p:nvSpPr>
          <p:cNvPr id="4" name="3 Terminador"/>
          <p:cNvSpPr/>
          <p:nvPr/>
        </p:nvSpPr>
        <p:spPr>
          <a:xfrm>
            <a:off x="395536" y="260648"/>
            <a:ext cx="8424936" cy="864096"/>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sz="3200" b="1" dirty="0" smtClean="0">
                <a:solidFill>
                  <a:schemeClr val="tx1"/>
                </a:solidFill>
                <a:latin typeface="Baskerville Old Face" pitchFamily="18" charset="0"/>
              </a:rPr>
              <a:t>¿Hay asunciones registradas en la Biblia?</a:t>
            </a:r>
          </a:p>
        </p:txBody>
      </p:sp>
      <p:sp>
        <p:nvSpPr>
          <p:cNvPr id="5" name="4 Rectángulo redondeado"/>
          <p:cNvSpPr/>
          <p:nvPr/>
        </p:nvSpPr>
        <p:spPr>
          <a:xfrm>
            <a:off x="539552" y="3861048"/>
            <a:ext cx="8352928" cy="720080"/>
          </a:xfrm>
          <a:prstGeom prst="round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dirty="0" smtClean="0"/>
              <a:t>1)  </a:t>
            </a:r>
            <a:r>
              <a:rPr lang="es-ES" sz="2800" b="1" dirty="0" smtClean="0">
                <a:solidFill>
                  <a:srgbClr val="FF0000"/>
                </a:solidFill>
              </a:rPr>
              <a:t>Enoc</a:t>
            </a:r>
            <a:r>
              <a:rPr lang="es-ES" sz="2400" dirty="0" smtClean="0"/>
              <a:t>. Quien “Desapareció, porque Dios se lo llevó” (Génesis 5:24).</a:t>
            </a:r>
          </a:p>
        </p:txBody>
      </p:sp>
      <p:sp>
        <p:nvSpPr>
          <p:cNvPr id="6" name="5 Rectángulo redondeado"/>
          <p:cNvSpPr/>
          <p:nvPr/>
        </p:nvSpPr>
        <p:spPr>
          <a:xfrm>
            <a:off x="539552" y="4797152"/>
            <a:ext cx="8352928" cy="648072"/>
          </a:xfrm>
          <a:prstGeom prst="round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dirty="0" smtClean="0"/>
              <a:t>2)  </a:t>
            </a:r>
            <a:r>
              <a:rPr lang="es-ES" sz="2400" b="1" dirty="0" smtClean="0">
                <a:solidFill>
                  <a:srgbClr val="FF0000"/>
                </a:solidFill>
              </a:rPr>
              <a:t>Elías</a:t>
            </a:r>
            <a:r>
              <a:rPr lang="es-ES" sz="2400" dirty="0" smtClean="0"/>
              <a:t>.  Quien “Subió al cielo en un torbellino” (2 Reyes 2:11).</a:t>
            </a:r>
          </a:p>
        </p:txBody>
      </p:sp>
      <p:sp>
        <p:nvSpPr>
          <p:cNvPr id="7" name="6 Rectángulo redondeado"/>
          <p:cNvSpPr/>
          <p:nvPr/>
        </p:nvSpPr>
        <p:spPr>
          <a:xfrm>
            <a:off x="539552" y="5661248"/>
            <a:ext cx="8352928" cy="936104"/>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s-ES" dirty="0" smtClean="0"/>
              <a:t>3)  </a:t>
            </a:r>
            <a:r>
              <a:rPr lang="es-ES" sz="2800" b="1" dirty="0" smtClean="0">
                <a:solidFill>
                  <a:srgbClr val="FF0000"/>
                </a:solidFill>
              </a:rPr>
              <a:t>Moisés</a:t>
            </a:r>
            <a:r>
              <a:rPr lang="es-ES" sz="2400" dirty="0" smtClean="0"/>
              <a:t>. Fue sepultado (Deut.34:5-6), Lo resucita (Judas 9), Y aparece con Jesús y Elías en el Monte de la transfiguración (Mateo 17:1-3).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rgbClr val="92D050"/>
          </a:solidFill>
        </p:spPr>
        <p:txBody>
          <a:bodyPr>
            <a:normAutofit fontScale="92500" lnSpcReduction="10000"/>
          </a:bodyPr>
          <a:lstStyle/>
          <a:p>
            <a:pPr>
              <a:buNone/>
            </a:pPr>
            <a:r>
              <a:rPr lang="es-MX" dirty="0" smtClean="0"/>
              <a:t>    </a:t>
            </a:r>
          </a:p>
          <a:p>
            <a:pPr>
              <a:buNone/>
            </a:pPr>
            <a:r>
              <a:rPr lang="es-MX" dirty="0" smtClean="0"/>
              <a:t>  </a:t>
            </a:r>
            <a:r>
              <a:rPr lang="es-MX" sz="3500" dirty="0" smtClean="0"/>
              <a:t> "Moisés experimentó la </a:t>
            </a:r>
            <a:r>
              <a:rPr lang="es-MX" sz="3500" b="1" dirty="0" smtClean="0">
                <a:solidFill>
                  <a:srgbClr val="FF0000"/>
                </a:solidFill>
              </a:rPr>
              <a:t>muerte</a:t>
            </a:r>
            <a:r>
              <a:rPr lang="es-MX" sz="3500" dirty="0" smtClean="0"/>
              <a:t>, pero Miguel vino y le dio </a:t>
            </a:r>
            <a:r>
              <a:rPr lang="es-MX" sz="3500" b="1" dirty="0" smtClean="0">
                <a:solidFill>
                  <a:srgbClr val="FF0000"/>
                </a:solidFill>
              </a:rPr>
              <a:t>vida</a:t>
            </a:r>
            <a:r>
              <a:rPr lang="es-MX" sz="3500" dirty="0" smtClean="0"/>
              <a:t> antes de que su cuerpo viera corrupción.  Primeros Escritos p.164 (Versión en Ingles)</a:t>
            </a:r>
            <a:endParaRPr lang="en-US" sz="3500" dirty="0" smtClean="0"/>
          </a:p>
          <a:p>
            <a:pPr>
              <a:buNone/>
            </a:pPr>
            <a:endParaRPr lang="es-MX" sz="3500" dirty="0" smtClean="0"/>
          </a:p>
          <a:p>
            <a:pPr>
              <a:buNone/>
            </a:pPr>
            <a:r>
              <a:rPr lang="es-MX" sz="3500" dirty="0" smtClean="0"/>
              <a:t>     Satanás trató de apoderarse del  cuerpo, reclamándolo como suyo; pero </a:t>
            </a:r>
            <a:r>
              <a:rPr lang="es-MX" sz="3500" b="1" u="sng" dirty="0" smtClean="0"/>
              <a:t>Miguel resucitó a Moisés</a:t>
            </a:r>
            <a:r>
              <a:rPr lang="es-MX" sz="3500" dirty="0" smtClean="0"/>
              <a:t> y le llevó al </a:t>
            </a:r>
            <a:r>
              <a:rPr lang="es-MX" sz="3500" b="1" dirty="0" smtClean="0">
                <a:solidFill>
                  <a:srgbClr val="FF0000"/>
                </a:solidFill>
              </a:rPr>
              <a:t>cielo</a:t>
            </a:r>
            <a:r>
              <a:rPr lang="es-MX" sz="3500" dirty="0" smtClean="0"/>
              <a:t>. Primeros Escritos p.164 (Versión en Ingles).</a:t>
            </a:r>
          </a:p>
          <a:p>
            <a:pPr>
              <a:buNone/>
            </a:pPr>
            <a:r>
              <a:rPr lang="es-MX" sz="3500" dirty="0" smtClean="0"/>
              <a:t>                                         </a:t>
            </a:r>
          </a:p>
          <a:p>
            <a:pPr>
              <a:buNone/>
            </a:pPr>
            <a:r>
              <a:rPr lang="es-MX" sz="3500" dirty="0" smtClean="0"/>
              <a:t> </a:t>
            </a:r>
            <a:endParaRPr lang="es-ES" sz="3500" dirty="0" smtClean="0"/>
          </a:p>
          <a:p>
            <a:endParaRPr lang="es-E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916832"/>
            <a:ext cx="4690864" cy="4209331"/>
          </a:xfrm>
          <a:solidFill>
            <a:srgbClr val="FFFF00"/>
          </a:solidFill>
        </p:spPr>
        <p:txBody>
          <a:bodyPr>
            <a:normAutofit fontScale="85000" lnSpcReduction="10000"/>
          </a:bodyPr>
          <a:lstStyle/>
          <a:p>
            <a:pPr>
              <a:buNone/>
            </a:pPr>
            <a:r>
              <a:rPr lang="es-MX" sz="3800" b="1" dirty="0" smtClean="0">
                <a:solidFill>
                  <a:srgbClr val="FF0000"/>
                </a:solidFill>
              </a:rPr>
              <a:t>Pregunta</a:t>
            </a:r>
          </a:p>
          <a:p>
            <a:pPr algn="ctr">
              <a:buNone/>
            </a:pPr>
            <a:r>
              <a:rPr lang="es-MX" dirty="0" smtClean="0"/>
              <a:t>    Si Moisés no resucito: ¿Cómo explica usted que estuviera en el Monte de la transfiguración, hablando con Jesús y Elías?</a:t>
            </a:r>
          </a:p>
          <a:p>
            <a:pPr>
              <a:buNone/>
            </a:pPr>
            <a:endParaRPr lang="es-MX" dirty="0" smtClean="0"/>
          </a:p>
          <a:p>
            <a:pPr algn="ctr">
              <a:buNone/>
            </a:pPr>
            <a:r>
              <a:rPr lang="es-MX" dirty="0" smtClean="0"/>
              <a:t>  ¿Si Deuteronomio 34:5-6, dice que moisés murió…Y que Dios lo enterró? </a:t>
            </a:r>
            <a:endParaRPr lang="es-ES" dirty="0" smtClean="0"/>
          </a:p>
          <a:p>
            <a:endParaRPr lang="es-ES" dirty="0"/>
          </a:p>
        </p:txBody>
      </p:sp>
      <p:sp>
        <p:nvSpPr>
          <p:cNvPr id="6" name="5 Pergamino horizontal"/>
          <p:cNvSpPr/>
          <p:nvPr/>
        </p:nvSpPr>
        <p:spPr>
          <a:xfrm>
            <a:off x="395536" y="260648"/>
            <a:ext cx="8424936" cy="146532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smtClean="0"/>
              <a:t>Sin duda que usted dirá: ¡Eso es mentira, porque la Biblia no dice que Moisés resucito!</a:t>
            </a:r>
            <a:endParaRPr lang="es-ES" sz="3200" dirty="0"/>
          </a:p>
        </p:txBody>
      </p:sp>
      <p:pic>
        <p:nvPicPr>
          <p:cNvPr id="3074" name="Picture 2" descr="C:\Users\HUMBERTO\Pictures\Bíblicas\4FOW3JCARJ6R48CA461ET4CAW4SIELCAMAYUX9CA2LD9M3CALIB5IDCACXQ2A6CA7JIJ0QCAW8WG1UCAB44OWNCAYC2MLRCAATL8RRCAUGEKALCAAKUEKNCAUJQK7PCA7MCNZ2CA2SAQG6CA5CCL2V (2).jpg"/>
          <p:cNvPicPr>
            <a:picLocks noChangeAspect="1" noChangeArrowheads="1"/>
          </p:cNvPicPr>
          <p:nvPr/>
        </p:nvPicPr>
        <p:blipFill>
          <a:blip r:embed="rId2" cstate="print"/>
          <a:srcRect/>
          <a:stretch>
            <a:fillRect/>
          </a:stretch>
        </p:blipFill>
        <p:spPr bwMode="auto">
          <a:xfrm>
            <a:off x="5364088" y="1988840"/>
            <a:ext cx="3456384" cy="2304256"/>
          </a:xfrm>
          <a:prstGeom prst="rect">
            <a:avLst/>
          </a:prstGeom>
          <a:noFill/>
        </p:spPr>
      </p:pic>
      <p:sp>
        <p:nvSpPr>
          <p:cNvPr id="8" name="7 Terminador"/>
          <p:cNvSpPr/>
          <p:nvPr/>
        </p:nvSpPr>
        <p:spPr>
          <a:xfrm>
            <a:off x="5220072" y="4509120"/>
            <a:ext cx="3600400" cy="2088232"/>
          </a:xfrm>
          <a:prstGeom prst="flowChartTermina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Cuando Cristo venga en gloria los “muertos en Cristo resucitarán primero” (1 Tes.4:16). Por lo tanto, si Moisés no resucito, entonces ¿Quién era el que estaba con Jesús en el monte? Ciertamente que era Moisés (Léase vers.4).</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 to="" calcmode="lin" valueType="num">
                                      <p:cBhvr>
                                        <p:cTn id="22" dur="1" fill="hold"/>
                                        <p:tgtEl>
                                          <p:spTgt spid="307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diamond(in)">
                                      <p:cBhvr>
                                        <p:cTn id="27" dur="20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to="" calcmode="lin" valueType="num">
                                      <p:cBhvr>
                                        <p:cTn id="32" dur="1" fill="hold"/>
                                        <p:tgtEl>
                                          <p:spTgt spid="3">
                                            <p:txEl>
                                              <p:pRg st="3" end="3"/>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6" grpId="0" animBg="1"/>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p:spPr>
        <p:txBody>
          <a:bodyPr>
            <a:normAutofit/>
          </a:bodyPr>
          <a:lstStyle/>
          <a:p>
            <a:pPr>
              <a:buNone/>
            </a:pPr>
            <a:r>
              <a:rPr lang="es-ES" dirty="0" smtClean="0"/>
              <a:t>4) </a:t>
            </a:r>
            <a:r>
              <a:rPr lang="es-ES" sz="3600" b="1" dirty="0" smtClean="0">
                <a:solidFill>
                  <a:srgbClr val="FF0000"/>
                </a:solidFill>
              </a:rPr>
              <a:t>Mateo 27:52</a:t>
            </a:r>
            <a:r>
              <a:rPr lang="es-ES" dirty="0" smtClean="0"/>
              <a:t>. Dice: “e abrieron los sepulcros de muchos </a:t>
            </a:r>
            <a:r>
              <a:rPr lang="es-ES" b="1" dirty="0" smtClean="0">
                <a:solidFill>
                  <a:srgbClr val="FF0000"/>
                </a:solidFill>
              </a:rPr>
              <a:t>santos que habían muerto,</a:t>
            </a:r>
            <a:r>
              <a:rPr lang="es-ES" dirty="0" smtClean="0"/>
              <a:t> (vers.53) después que Jesús resucito. Salidos de los sepulcros fueron a la ciudad santa, y aparecieron a muchos”.</a:t>
            </a:r>
          </a:p>
          <a:p>
            <a:pPr>
              <a:buNone/>
            </a:pPr>
            <a:endParaRPr lang="es-ES" dirty="0" smtClean="0"/>
          </a:p>
          <a:p>
            <a:pPr>
              <a:buNone/>
            </a:pPr>
            <a:r>
              <a:rPr lang="es-ES" dirty="0" smtClean="0"/>
              <a:t>    Después que Jesús resucito.  Salmo 68:18. Dice: “Subiste a lo alto, </a:t>
            </a:r>
            <a:r>
              <a:rPr lang="es-ES" b="1" dirty="0" smtClean="0">
                <a:solidFill>
                  <a:srgbClr val="FF0000"/>
                </a:solidFill>
              </a:rPr>
              <a:t>llevaste cautivos”</a:t>
            </a:r>
            <a:r>
              <a:rPr lang="es-ES" dirty="0" smtClean="0"/>
              <a:t>. (Efesios 4:8) lo confirma diciendo: “Cuando subió a lo alto, llevó </a:t>
            </a:r>
            <a:r>
              <a:rPr lang="es-ES" b="1" dirty="0" smtClean="0">
                <a:solidFill>
                  <a:srgbClr val="FF0000"/>
                </a:solidFill>
              </a:rPr>
              <a:t>cautivos</a:t>
            </a:r>
            <a:r>
              <a:rPr lang="es-ES" dirty="0" smtClean="0"/>
              <a:t> consigo).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ctr"/>
            <a:r>
              <a:rPr lang="es-ES" dirty="0" smtClean="0"/>
              <a:t>Estos resucitados, y que luego fueron glorificados, son los </a:t>
            </a:r>
            <a:r>
              <a:rPr lang="es-ES" b="1" dirty="0" smtClean="0">
                <a:solidFill>
                  <a:srgbClr val="FF0000"/>
                </a:solidFill>
              </a:rPr>
              <a:t>24 ancianos que aparecen rodeando el trono de Dios</a:t>
            </a:r>
            <a:r>
              <a:rPr lang="es-ES" dirty="0" smtClean="0"/>
              <a:t> (Apoc.4:4), con vestidos blancos símbolo de justicia (Apoc.3:4, con coronas de oro que son emblemas de victoria (Apoc.2:10).</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186808" cy="5649491"/>
          </a:xfrm>
          <a:solidFill>
            <a:srgbClr val="92D050"/>
          </a:solidFill>
        </p:spPr>
        <p:txBody>
          <a:bodyPr>
            <a:normAutofit/>
          </a:bodyPr>
          <a:lstStyle/>
          <a:p>
            <a:pPr>
              <a:buNone/>
            </a:pPr>
            <a:endParaRPr lang="es-ES" dirty="0" smtClean="0"/>
          </a:p>
          <a:p>
            <a:pPr>
              <a:buNone/>
            </a:pPr>
            <a:endParaRPr lang="es-ES" dirty="0" smtClean="0"/>
          </a:p>
          <a:p>
            <a:pPr>
              <a:buNone/>
            </a:pPr>
            <a:r>
              <a:rPr lang="es-ES" sz="3600" b="1" dirty="0" smtClean="0">
                <a:solidFill>
                  <a:srgbClr val="FF0000"/>
                </a:solidFill>
              </a:rPr>
              <a:t>5) Hechos 1:9.</a:t>
            </a:r>
          </a:p>
          <a:p>
            <a:pPr algn="ctr"/>
            <a:r>
              <a:rPr lang="es-ES" dirty="0" smtClean="0"/>
              <a:t>Después de decir esto, Jesús fue </a:t>
            </a:r>
            <a:r>
              <a:rPr lang="es-ES" b="1" dirty="0" smtClean="0">
                <a:solidFill>
                  <a:srgbClr val="FF0000"/>
                </a:solidFill>
              </a:rPr>
              <a:t>elevado a la vista de ellos</a:t>
            </a:r>
            <a:r>
              <a:rPr lang="es-ES" dirty="0" smtClean="0"/>
              <a:t>, y una nube lo ocultó de sus ojos. </a:t>
            </a:r>
            <a:endParaRPr lang="es-ES" dirty="0"/>
          </a:p>
        </p:txBody>
      </p:sp>
      <p:pic>
        <p:nvPicPr>
          <p:cNvPr id="4098" name="Picture 2" descr="C:\Users\HUMBERTO\Pictures\Bíblicas\180px-Transfiguration_Raphael[1].jpg"/>
          <p:cNvPicPr>
            <a:picLocks noChangeAspect="1" noChangeArrowheads="1"/>
          </p:cNvPicPr>
          <p:nvPr/>
        </p:nvPicPr>
        <p:blipFill>
          <a:blip r:embed="rId2" cstate="print"/>
          <a:srcRect/>
          <a:stretch>
            <a:fillRect/>
          </a:stretch>
        </p:blipFill>
        <p:spPr bwMode="auto">
          <a:xfrm flipH="1">
            <a:off x="4846638" y="620688"/>
            <a:ext cx="3685802" cy="4320480"/>
          </a:xfrm>
          <a:prstGeom prst="rect">
            <a:avLst/>
          </a:prstGeom>
          <a:noFill/>
        </p:spPr>
      </p:pic>
      <p:sp>
        <p:nvSpPr>
          <p:cNvPr id="5" name="4 Terminador"/>
          <p:cNvSpPr/>
          <p:nvPr/>
        </p:nvSpPr>
        <p:spPr>
          <a:xfrm>
            <a:off x="4932040" y="5013176"/>
            <a:ext cx="3816424" cy="1440160"/>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Desde Hechos 1:15 hasta Judas 25, el centro de la predicación de todos los apóstoles se centraba en Jesús como el único medio de salvación.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diamond(in)">
                                      <p:cBhvr>
                                        <p:cTn id="22" dur="2000"/>
                                        <p:tgtEl>
                                          <p:spTgt spid="409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p:txBody>
          <a:bodyPr/>
          <a:lstStyle/>
          <a:p>
            <a:endParaRPr lang="es-ES" dirty="0"/>
          </a:p>
        </p:txBody>
      </p:sp>
      <p:sp>
        <p:nvSpPr>
          <p:cNvPr id="7" name="6 Marcador de texto"/>
          <p:cNvSpPr>
            <a:spLocks noGrp="1"/>
          </p:cNvSpPr>
          <p:nvPr>
            <p:ph type="body" idx="1"/>
          </p:nvPr>
        </p:nvSpPr>
        <p:spPr/>
        <p:txBody>
          <a:bodyPr>
            <a:noAutofit/>
          </a:bodyPr>
          <a:lstStyle/>
          <a:p>
            <a:r>
              <a:rPr lang="es-ES" sz="3600" dirty="0" smtClean="0"/>
              <a:t>            Dogma</a:t>
            </a:r>
            <a:endParaRPr lang="es-ES" sz="3600" dirty="0"/>
          </a:p>
        </p:txBody>
      </p:sp>
      <p:sp>
        <p:nvSpPr>
          <p:cNvPr id="3" name="2 Marcador de contenido"/>
          <p:cNvSpPr>
            <a:spLocks noGrp="1"/>
          </p:cNvSpPr>
          <p:nvPr>
            <p:ph sz="half" idx="2"/>
          </p:nvPr>
        </p:nvSpPr>
        <p:spPr/>
        <p:txBody>
          <a:bodyPr>
            <a:noAutofit/>
          </a:bodyPr>
          <a:lstStyle/>
          <a:p>
            <a:pPr algn="ctr"/>
            <a:r>
              <a:rPr lang="es-AR" sz="3200" dirty="0" smtClean="0"/>
              <a:t>La </a:t>
            </a:r>
            <a:r>
              <a:rPr lang="es-AR" sz="3200" u="sng" dirty="0" smtClean="0"/>
              <a:t>Iglesia</a:t>
            </a:r>
            <a:r>
              <a:rPr lang="es-AR" sz="3200" dirty="0" smtClean="0"/>
              <a:t> coloca la </a:t>
            </a:r>
            <a:r>
              <a:rPr lang="es-AR" sz="3200" b="1" dirty="0" smtClean="0">
                <a:solidFill>
                  <a:srgbClr val="FF0000"/>
                </a:solidFill>
              </a:rPr>
              <a:t>piedad</a:t>
            </a:r>
            <a:r>
              <a:rPr lang="es-AR" sz="3200" dirty="0" smtClean="0"/>
              <a:t> hacia la Santísima Virgen como un elemento </a:t>
            </a:r>
            <a:r>
              <a:rPr lang="es-AR" sz="3200" b="1" dirty="0" smtClean="0">
                <a:solidFill>
                  <a:srgbClr val="FF0000"/>
                </a:solidFill>
              </a:rPr>
              <a:t>primordial del culto cristiano.</a:t>
            </a:r>
            <a:r>
              <a:rPr lang="es-AR" sz="3200" dirty="0" smtClean="0"/>
              <a:t> Ella es</a:t>
            </a:r>
            <a:r>
              <a:rPr lang="es-AR" sz="3200" b="1" dirty="0" smtClean="0">
                <a:solidFill>
                  <a:srgbClr val="FF0000"/>
                </a:solidFill>
              </a:rPr>
              <a:t> honrada</a:t>
            </a:r>
            <a:r>
              <a:rPr lang="es-AR" sz="3200" dirty="0" smtClean="0"/>
              <a:t> con un </a:t>
            </a:r>
            <a:r>
              <a:rPr lang="es-AR" sz="3200" b="1" dirty="0" smtClean="0">
                <a:solidFill>
                  <a:srgbClr val="FF0000"/>
                </a:solidFill>
              </a:rPr>
              <a:t>culto </a:t>
            </a:r>
            <a:r>
              <a:rPr lang="es-AR" sz="3200" b="1" u="sng" dirty="0" smtClean="0">
                <a:solidFill>
                  <a:srgbClr val="FF0000"/>
                </a:solidFill>
              </a:rPr>
              <a:t>especial.</a:t>
            </a:r>
            <a:br>
              <a:rPr lang="es-AR" sz="3200" b="1" u="sng" dirty="0" smtClean="0">
                <a:solidFill>
                  <a:srgbClr val="FF0000"/>
                </a:solidFill>
              </a:rPr>
            </a:br>
            <a:r>
              <a:rPr lang="es-AR" sz="2800" dirty="0" smtClean="0"/>
              <a:t> </a:t>
            </a:r>
          </a:p>
        </p:txBody>
      </p:sp>
      <p:sp>
        <p:nvSpPr>
          <p:cNvPr id="8" name="7 Marcador de texto"/>
          <p:cNvSpPr>
            <a:spLocks noGrp="1"/>
          </p:cNvSpPr>
          <p:nvPr>
            <p:ph type="body" sz="quarter" idx="3"/>
          </p:nvPr>
        </p:nvSpPr>
        <p:spPr/>
        <p:txBody>
          <a:bodyPr>
            <a:normAutofit/>
          </a:bodyPr>
          <a:lstStyle/>
          <a:p>
            <a:r>
              <a:rPr lang="es-ES" sz="3200" dirty="0" smtClean="0"/>
              <a:t>             La Biblia</a:t>
            </a:r>
            <a:endParaRPr lang="es-ES" sz="3200" dirty="0"/>
          </a:p>
        </p:txBody>
      </p:sp>
      <p:sp>
        <p:nvSpPr>
          <p:cNvPr id="9" name="8 Marcador de contenido"/>
          <p:cNvSpPr>
            <a:spLocks noGrp="1"/>
          </p:cNvSpPr>
          <p:nvPr>
            <p:ph sz="quarter" idx="4"/>
          </p:nvPr>
        </p:nvSpPr>
        <p:spPr/>
        <p:txBody>
          <a:bodyPr/>
          <a:lstStyle/>
          <a:p>
            <a:r>
              <a:rPr lang="es-ES" sz="3200" b="1" dirty="0" smtClean="0">
                <a:solidFill>
                  <a:srgbClr val="FF0000"/>
                </a:solidFill>
              </a:rPr>
              <a:t>Deuteronomio 6:5.</a:t>
            </a:r>
          </a:p>
          <a:p>
            <a:pPr algn="ctr"/>
            <a:r>
              <a:rPr lang="es-ES" sz="3200" dirty="0" smtClean="0"/>
              <a:t>“Amarás al señor tu Dios con </a:t>
            </a:r>
            <a:r>
              <a:rPr lang="es-ES" sz="3200" b="1" dirty="0" smtClean="0">
                <a:solidFill>
                  <a:srgbClr val="FF0000"/>
                </a:solidFill>
              </a:rPr>
              <a:t>todo tu corazón</a:t>
            </a:r>
            <a:r>
              <a:rPr lang="es-ES" sz="3200" dirty="0" smtClean="0"/>
              <a:t>, con toda </a:t>
            </a:r>
            <a:r>
              <a:rPr lang="es-ES" sz="3200" b="1" dirty="0" smtClean="0">
                <a:solidFill>
                  <a:srgbClr val="FF0000"/>
                </a:solidFill>
              </a:rPr>
              <a:t>tu alma </a:t>
            </a:r>
            <a:r>
              <a:rPr lang="es-ES" sz="3200" dirty="0" smtClean="0"/>
              <a:t>y con todo </a:t>
            </a:r>
            <a:r>
              <a:rPr lang="es-ES" sz="3200" b="1" dirty="0" smtClean="0">
                <a:solidFill>
                  <a:srgbClr val="FF0000"/>
                </a:solidFill>
              </a:rPr>
              <a:t>tu poder”.</a:t>
            </a:r>
            <a:endParaRPr lang="es-ES" sz="3200" b="1" dirty="0">
              <a:solidFill>
                <a:srgbClr val="FF0000"/>
              </a:solidFill>
            </a:endParaRPr>
          </a:p>
        </p:txBody>
      </p:sp>
      <p:sp>
        <p:nvSpPr>
          <p:cNvPr id="5" name="4 Terminador"/>
          <p:cNvSpPr/>
          <p:nvPr/>
        </p:nvSpPr>
        <p:spPr>
          <a:xfrm>
            <a:off x="467544" y="260648"/>
            <a:ext cx="8280920" cy="1152128"/>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sz="3200" dirty="0" smtClean="0"/>
          </a:p>
          <a:p>
            <a:pPr algn="ctr"/>
            <a:r>
              <a:rPr lang="es-AR" sz="3200" dirty="0" smtClean="0">
                <a:latin typeface="Algerian" pitchFamily="82" charset="0"/>
              </a:rPr>
              <a:t>Note lo que dice la iglesia Católica</a:t>
            </a:r>
            <a:br>
              <a:rPr lang="es-AR" sz="3200" dirty="0" smtClean="0">
                <a:latin typeface="Algerian" pitchFamily="82" charset="0"/>
              </a:rPr>
            </a:br>
            <a:endParaRPr lang="es-ES" sz="3200" dirty="0">
              <a:latin typeface="Algerian" pitchFamily="8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 to="" calcmode="lin" valueType="num">
                                      <p:cBhvr>
                                        <p:cTn id="12" dur="1" fill="hold"/>
                                        <p:tgtEl>
                                          <p:spTgt spid="7">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9" dur="1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anim to="" calcmode="lin" valueType="num">
                                      <p:cBhvr>
                                        <p:cTn id="24" dur="1" fill="hold"/>
                                        <p:tgtEl>
                                          <p:spTgt spid="8">
                                            <p:txEl>
                                              <p:pRg st="0" end="0"/>
                                            </p:txEl>
                                          </p:spTgt>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9">
                                            <p:txEl>
                                              <p:pRg st="0" end="0"/>
                                            </p:txEl>
                                          </p:spTgt>
                                        </p:tgtEl>
                                        <p:attrNameLst>
                                          <p:attrName>style.visibility</p:attrName>
                                        </p:attrNameLst>
                                      </p:cBhvr>
                                      <p:to>
                                        <p:strVal val="visible"/>
                                      </p:to>
                                    </p:set>
                                    <p:animEffect transition="in" filter="diamond(in)">
                                      <p:cBhvr>
                                        <p:cTn id="29" dur="2000"/>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9">
                                            <p:txEl>
                                              <p:pRg st="1" end="1"/>
                                            </p:txEl>
                                          </p:spTgt>
                                        </p:tgtEl>
                                        <p:attrNameLst>
                                          <p:attrName>style.visibility</p:attrName>
                                        </p:attrNameLst>
                                      </p:cBhvr>
                                      <p:to>
                                        <p:strVal val="visible"/>
                                      </p:to>
                                    </p:set>
                                    <p:animEffect transition="in" filter="diamond(in)">
                                      <p:cBhvr>
                                        <p:cTn id="34" dur="20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3" grpId="0" build="p"/>
      <p:bldP spid="8" grpId="0" build="p"/>
      <p:bldP spid="9" grpId="0" build="p"/>
      <p:bldP spid="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4" name="3 Marcador de contenido"/>
          <p:cNvSpPr>
            <a:spLocks noGrp="1"/>
          </p:cNvSpPr>
          <p:nvPr>
            <p:ph sz="half" idx="2"/>
          </p:nvPr>
        </p:nvSpPr>
        <p:spPr>
          <a:xfrm>
            <a:off x="457200" y="836712"/>
            <a:ext cx="4040188" cy="5289451"/>
          </a:xfrm>
        </p:spPr>
        <p:txBody>
          <a:bodyPr>
            <a:normAutofit fontScale="92500" lnSpcReduction="20000"/>
          </a:bodyPr>
          <a:lstStyle/>
          <a:p>
            <a:pPr algn="ctr"/>
            <a:r>
              <a:rPr lang="es-AR" sz="2800" dirty="0" smtClean="0"/>
              <a:t>Desde los tiempos más antiguos, se le venera como </a:t>
            </a:r>
            <a:r>
              <a:rPr lang="es-AR" sz="2800" i="1" dirty="0" smtClean="0"/>
              <a:t>“Madre de Dios”</a:t>
            </a:r>
            <a:r>
              <a:rPr lang="es-AR" sz="2800" dirty="0" smtClean="0"/>
              <a:t>. Sabemos que el </a:t>
            </a:r>
            <a:r>
              <a:rPr lang="es-AR" sz="3200" b="1" dirty="0" smtClean="0">
                <a:solidFill>
                  <a:srgbClr val="FF0000"/>
                </a:solidFill>
              </a:rPr>
              <a:t>dogma </a:t>
            </a:r>
            <a:r>
              <a:rPr lang="es-AR" sz="2800" dirty="0" smtClean="0"/>
              <a:t>fue declarado en el </a:t>
            </a:r>
            <a:r>
              <a:rPr lang="es-AR" sz="3200" b="1" dirty="0" smtClean="0">
                <a:solidFill>
                  <a:srgbClr val="FF0000"/>
                </a:solidFill>
              </a:rPr>
              <a:t>Concilio de Éfeso celebrado del 22 de Junio al 16 de julio del 431 d.C.</a:t>
            </a:r>
            <a:r>
              <a:rPr lang="es-AR" sz="2800" dirty="0" smtClean="0"/>
              <a:t> </a:t>
            </a:r>
          </a:p>
          <a:p>
            <a:pPr algn="ctr"/>
            <a:r>
              <a:rPr lang="es-AR" sz="2800" dirty="0" smtClean="0"/>
              <a:t>Este concilio proclamó esta verdad de fe porque el pueblo cristiano estaba ansioso de que se les definiera. </a:t>
            </a:r>
            <a:endParaRPr lang="es-ES" sz="2800" dirty="0" smtClean="0"/>
          </a:p>
          <a:p>
            <a:endParaRPr lang="es-ES" sz="2800" dirty="0"/>
          </a:p>
        </p:txBody>
      </p:sp>
      <p:sp>
        <p:nvSpPr>
          <p:cNvPr id="6" name="5 Marcador de contenido"/>
          <p:cNvSpPr>
            <a:spLocks noGrp="1"/>
          </p:cNvSpPr>
          <p:nvPr>
            <p:ph sz="quarter" idx="4"/>
          </p:nvPr>
        </p:nvSpPr>
        <p:spPr>
          <a:xfrm>
            <a:off x="4645025" y="836712"/>
            <a:ext cx="4041775" cy="5289451"/>
          </a:xfrm>
        </p:spPr>
        <p:txBody>
          <a:bodyPr>
            <a:noAutofit/>
          </a:bodyPr>
          <a:lstStyle/>
          <a:p>
            <a:pPr algn="ctr"/>
            <a:r>
              <a:rPr lang="es-ES" sz="2800" dirty="0" smtClean="0"/>
              <a:t>La Palabra de Dios debe estar por </a:t>
            </a:r>
            <a:r>
              <a:rPr lang="es-ES" sz="2800" b="1" dirty="0" smtClean="0">
                <a:solidFill>
                  <a:srgbClr val="FF0000"/>
                </a:solidFill>
              </a:rPr>
              <a:t>encima</a:t>
            </a:r>
            <a:r>
              <a:rPr lang="es-ES" sz="2800" dirty="0" smtClean="0"/>
              <a:t> de todo </a:t>
            </a:r>
            <a:r>
              <a:rPr lang="es-ES" sz="2800" b="1" dirty="0" smtClean="0">
                <a:solidFill>
                  <a:srgbClr val="FF0000"/>
                </a:solidFill>
              </a:rPr>
              <a:t>concilio humano,</a:t>
            </a:r>
            <a:r>
              <a:rPr lang="es-ES" sz="2800" dirty="0" smtClean="0"/>
              <a:t> así este dirigido por los hombres más importantes de la tierra. </a:t>
            </a:r>
          </a:p>
          <a:p>
            <a:endParaRPr lang="es-ES" sz="2800" dirty="0" smtClean="0"/>
          </a:p>
          <a:p>
            <a:pPr algn="ctr"/>
            <a:r>
              <a:rPr lang="es-ES" sz="2800" dirty="0" smtClean="0"/>
              <a:t>“En vano me honran, enseñando como doctrinas, mandamientos de hombres” (Marcos 7:7).</a:t>
            </a:r>
            <a:endParaRPr lang="es-E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amond(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diamond(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amond(in)">
                                      <p:cBhvr>
                                        <p:cTn id="17" dur="2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diamond(in)">
                                      <p:cBhvr>
                                        <p:cTn id="22" dur="20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build="p"/>
    </p:bldLst>
  </p:timing>
</p:sld>
</file>

<file path=ppt/slides/slide7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4" name="3 Marcador de contenido"/>
          <p:cNvSpPr>
            <a:spLocks noGrp="1"/>
          </p:cNvSpPr>
          <p:nvPr>
            <p:ph idx="1"/>
          </p:nvPr>
        </p:nvSpPr>
        <p:spPr>
          <a:xfrm>
            <a:off x="457200" y="1196753"/>
            <a:ext cx="8229600" cy="4248472"/>
          </a:xfrm>
          <a:solidFill>
            <a:srgbClr val="FFFF00"/>
          </a:solidFill>
        </p:spPr>
        <p:txBody>
          <a:bodyPr>
            <a:noAutofit/>
          </a:bodyPr>
          <a:lstStyle/>
          <a:p>
            <a:pPr algn="ctr"/>
            <a:r>
              <a:rPr lang="es-AR" sz="3600" dirty="0" smtClean="0"/>
              <a:t>Una vez que fue declarado, todo el pueblo salió a la calle para celebrarlo, con velas encendidas y gritaban: </a:t>
            </a:r>
            <a:r>
              <a:rPr lang="es-AR" sz="3600" b="1" dirty="0" smtClean="0">
                <a:solidFill>
                  <a:srgbClr val="FF0000"/>
                </a:solidFill>
              </a:rPr>
              <a:t>Santa María, Madre de Dios, ruega por nosotros los pecadores</a:t>
            </a:r>
            <a:r>
              <a:rPr lang="es-AR" sz="3600" dirty="0" smtClean="0"/>
              <a:t>...... ¿Les parece conocido? Pues, si, de ahí se formó la segunda parte del Ave María.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to="" calcmode="lin" valueType="num">
                                      <p:cBhvr>
                                        <p:cTn id="7" dur="1" fill="hold"/>
                                        <p:tgtEl>
                                          <p:spTgt spid="4">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to="" calcmode="lin" valueType="num">
                                      <p:cBhvr>
                                        <p:cTn id="12" dur="1" fill="hold"/>
                                        <p:tgtEl>
                                          <p:spTgt spid="4">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endParaRPr lang="es-AR" dirty="0" smtClean="0"/>
          </a:p>
          <a:p>
            <a:pPr>
              <a:buNone/>
            </a:pPr>
            <a:r>
              <a:rPr lang="es-AR" dirty="0" smtClean="0"/>
              <a:t/>
            </a:r>
            <a:br>
              <a:rPr lang="es-AR" dirty="0" smtClean="0"/>
            </a:br>
            <a:endParaRPr lang="es-ES" dirty="0" smtClean="0"/>
          </a:p>
          <a:p>
            <a:endParaRPr lang="es-ES" dirty="0"/>
          </a:p>
        </p:txBody>
      </p:sp>
      <p:sp>
        <p:nvSpPr>
          <p:cNvPr id="4" name="3 Rectángulo redondeado"/>
          <p:cNvSpPr/>
          <p:nvPr/>
        </p:nvSpPr>
        <p:spPr>
          <a:xfrm>
            <a:off x="539552" y="332656"/>
            <a:ext cx="4752528" cy="273630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400" dirty="0" smtClean="0"/>
              <a:t>A partir de entonces, los fieles se acogen a su </a:t>
            </a:r>
            <a:r>
              <a:rPr lang="es-AR" sz="2400" b="1" dirty="0" smtClean="0">
                <a:solidFill>
                  <a:srgbClr val="FFFF00"/>
                </a:solidFill>
              </a:rPr>
              <a:t>protección</a:t>
            </a:r>
            <a:r>
              <a:rPr lang="es-AR" sz="2400" dirty="0" smtClean="0"/>
              <a:t> en </a:t>
            </a:r>
            <a:r>
              <a:rPr lang="es-AR" sz="2400" b="1" dirty="0" smtClean="0">
                <a:solidFill>
                  <a:srgbClr val="FFFF00"/>
                </a:solidFill>
              </a:rPr>
              <a:t>peligros</a:t>
            </a:r>
            <a:r>
              <a:rPr lang="es-AR" sz="2400" dirty="0" smtClean="0"/>
              <a:t> y en sus </a:t>
            </a:r>
            <a:r>
              <a:rPr lang="es-AR" sz="2400" b="1" dirty="0" smtClean="0">
                <a:solidFill>
                  <a:srgbClr val="FFFF00"/>
                </a:solidFill>
              </a:rPr>
              <a:t>necesidades</a:t>
            </a:r>
            <a:r>
              <a:rPr lang="es-AR" sz="2400" dirty="0" smtClean="0"/>
              <a:t>.</a:t>
            </a:r>
          </a:p>
          <a:p>
            <a:pPr algn="ctr"/>
            <a:r>
              <a:rPr lang="es-AR" sz="2400" dirty="0" smtClean="0"/>
              <a:t> Note que la</a:t>
            </a:r>
            <a:r>
              <a:rPr lang="es-AR" sz="2400" b="1" dirty="0" smtClean="0">
                <a:solidFill>
                  <a:srgbClr val="FFFF00"/>
                </a:solidFill>
              </a:rPr>
              <a:t> iglesia</a:t>
            </a:r>
            <a:r>
              <a:rPr lang="es-AR" sz="2400" dirty="0" smtClean="0"/>
              <a:t> enseña a sus fieles a </a:t>
            </a:r>
            <a:r>
              <a:rPr lang="es-AR" sz="2400" b="1" dirty="0" smtClean="0">
                <a:solidFill>
                  <a:srgbClr val="FFFF00"/>
                </a:solidFill>
              </a:rPr>
              <a:t>acudir</a:t>
            </a:r>
            <a:r>
              <a:rPr lang="es-AR" sz="2400" dirty="0" smtClean="0"/>
              <a:t> a</a:t>
            </a:r>
            <a:r>
              <a:rPr lang="es-AR" sz="2400" b="1" dirty="0" smtClean="0">
                <a:solidFill>
                  <a:srgbClr val="FFFF00"/>
                </a:solidFill>
              </a:rPr>
              <a:t> María</a:t>
            </a:r>
            <a:r>
              <a:rPr lang="es-AR" sz="2400" dirty="0" smtClean="0"/>
              <a:t> para que les ayude en sus </a:t>
            </a:r>
            <a:r>
              <a:rPr lang="es-AR" sz="2800" dirty="0" smtClean="0"/>
              <a:t>necesidades.</a:t>
            </a:r>
            <a:endParaRPr lang="es-ES" sz="2800" dirty="0" smtClean="0"/>
          </a:p>
        </p:txBody>
      </p:sp>
      <p:pic>
        <p:nvPicPr>
          <p:cNvPr id="1026" name="Picture 2" descr="C:\Users\HUMBERTO\Pictures\Bíblicas\2SK54FCA8S9UR8CAJGGGKHCAG29P9HCABTU6OZCAY6D2XPCAQ1FQ9SCASRXUHHCAADKDEQCABIB1ODCA8G0AXGCAUXKEKBCAP7CQKUCA3JEZN7CAWF6OJFCAREB18VCA6STZC2CARR3RHVCAJT5XK3.jpg"/>
          <p:cNvPicPr>
            <a:picLocks noChangeAspect="1" noChangeArrowheads="1"/>
          </p:cNvPicPr>
          <p:nvPr/>
        </p:nvPicPr>
        <p:blipFill>
          <a:blip r:embed="rId2" cstate="print"/>
          <a:srcRect/>
          <a:stretch>
            <a:fillRect/>
          </a:stretch>
        </p:blipFill>
        <p:spPr bwMode="auto">
          <a:xfrm>
            <a:off x="323528" y="3356992"/>
            <a:ext cx="4176464" cy="3096344"/>
          </a:xfrm>
          <a:prstGeom prst="rect">
            <a:avLst/>
          </a:prstGeom>
          <a:noFill/>
        </p:spPr>
      </p:pic>
      <p:pic>
        <p:nvPicPr>
          <p:cNvPr id="1027" name="Picture 3" descr="C:\Users\HUMBERTO\Pictures\Bíblicas\D078.JPG"/>
          <p:cNvPicPr>
            <a:picLocks noChangeAspect="1" noChangeArrowheads="1"/>
          </p:cNvPicPr>
          <p:nvPr/>
        </p:nvPicPr>
        <p:blipFill>
          <a:blip r:embed="rId3" cstate="print"/>
          <a:srcRect/>
          <a:stretch>
            <a:fillRect/>
          </a:stretch>
        </p:blipFill>
        <p:spPr bwMode="auto">
          <a:xfrm>
            <a:off x="5508104" y="381000"/>
            <a:ext cx="3384376" cy="2831976"/>
          </a:xfrm>
          <a:prstGeom prst="rect">
            <a:avLst/>
          </a:prstGeom>
          <a:noFill/>
        </p:spPr>
      </p:pic>
      <p:sp>
        <p:nvSpPr>
          <p:cNvPr id="7" name="6 Rectángulo redondeado"/>
          <p:cNvSpPr/>
          <p:nvPr/>
        </p:nvSpPr>
        <p:spPr>
          <a:xfrm>
            <a:off x="4716016" y="3429000"/>
            <a:ext cx="4104456" cy="3096344"/>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t>Mientras que el apóstol Pedro nos dice: “</a:t>
            </a:r>
            <a:r>
              <a:rPr lang="es-ES" sz="2400" b="1" dirty="0" smtClean="0">
                <a:solidFill>
                  <a:srgbClr val="FFFF00"/>
                </a:solidFill>
              </a:rPr>
              <a:t>Echad todo vuestra ansiedad sobre él</a:t>
            </a:r>
            <a:r>
              <a:rPr lang="es-ES" sz="2400" dirty="0" smtClean="0"/>
              <a:t>, porque </a:t>
            </a:r>
            <a:r>
              <a:rPr lang="es-ES" sz="2400" b="1" dirty="0" smtClean="0">
                <a:solidFill>
                  <a:srgbClr val="FFFF00"/>
                </a:solidFill>
              </a:rPr>
              <a:t>él cuida de vosotros</a:t>
            </a:r>
            <a:r>
              <a:rPr lang="es-ES" sz="2400" dirty="0" smtClean="0"/>
              <a:t> (1 Pedro 5:7).  Siempre que leamos la </a:t>
            </a:r>
            <a:r>
              <a:rPr lang="es-ES" sz="2400" b="1" dirty="0" smtClean="0">
                <a:solidFill>
                  <a:srgbClr val="FFFF00"/>
                </a:solidFill>
              </a:rPr>
              <a:t>Santa Biblia</a:t>
            </a:r>
            <a:r>
              <a:rPr lang="es-ES" sz="2400" dirty="0" smtClean="0"/>
              <a:t>, ella  dirige nuestra mirada es a </a:t>
            </a:r>
            <a:r>
              <a:rPr lang="es-ES" sz="2400" b="1" dirty="0" smtClean="0">
                <a:solidFill>
                  <a:srgbClr val="FFFF00"/>
                </a:solidFill>
              </a:rPr>
              <a:t>Jesús</a:t>
            </a:r>
            <a:r>
              <a:rPr lang="es-ES" sz="2400" dirty="0" smtClean="0"/>
              <a:t> (Leer hebreos 11: 2).</a:t>
            </a:r>
            <a:endParaRPr lang="es-ES" sz="2400" dirty="0"/>
          </a:p>
        </p:txBody>
      </p:sp>
      <p:sp>
        <p:nvSpPr>
          <p:cNvPr id="8" name="7 Flecha derecha"/>
          <p:cNvSpPr/>
          <p:nvPr/>
        </p:nvSpPr>
        <p:spPr>
          <a:xfrm rot="20653413">
            <a:off x="4827036" y="2075564"/>
            <a:ext cx="2593273" cy="4690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Flecha izquierda"/>
          <p:cNvSpPr/>
          <p:nvPr/>
        </p:nvSpPr>
        <p:spPr>
          <a:xfrm>
            <a:off x="3347864" y="4365104"/>
            <a:ext cx="1554472" cy="432048"/>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 to="" calcmode="lin" valueType="num">
                                      <p:cBhvr>
                                        <p:cTn id="7" dur="1" fill="hold"/>
                                        <p:tgtEl>
                                          <p:spTgt spid="1027"/>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 to="" calcmode="lin" valueType="num">
                                      <p:cBhvr>
                                        <p:cTn id="12" dur="1" fill="hold"/>
                                        <p:tgtEl>
                                          <p:spTgt spid="4">
                                            <p:bg/>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 to="" calcmode="lin" valueType="num">
                                      <p:cBhvr>
                                        <p:cTn id="15" dur="1" fill="hold"/>
                                        <p:tgtEl>
                                          <p:spTgt spid="4">
                                            <p:txEl>
                                              <p:pRg st="0" end="0"/>
                                            </p:txEl>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to="" calcmode="lin" valueType="num">
                                      <p:cBhvr>
                                        <p:cTn id="20" dur="1" fill="hold"/>
                                        <p:tgtEl>
                                          <p:spTgt spid="8"/>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diamond(in)">
                                      <p:cBhvr>
                                        <p:cTn id="25" dur="2000"/>
                                        <p:tgtEl>
                                          <p:spTgt spid="1026"/>
                                        </p:tgtEl>
                                      </p:cBhvr>
                                    </p:animEffect>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to="" calcmode="lin" valueType="num">
                                      <p:cBhvr>
                                        <p:cTn id="30" dur="1" fill="hold"/>
                                        <p:tgtEl>
                                          <p:spTgt spid="7"/>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to="" calcmode="lin" valueType="num">
                                      <p:cBhvr>
                                        <p:cTn id="35"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P spid="7" grpId="0" animBg="1"/>
      <p:bldP spid="8" grpId="0" animBg="1"/>
      <p:bldP spid="9"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6" name="5 Título"/>
          <p:cNvSpPr>
            <a:spLocks noGrp="1"/>
          </p:cNvSpPr>
          <p:nvPr>
            <p:ph type="title"/>
          </p:nvPr>
        </p:nvSpPr>
        <p:spPr/>
        <p:txBody>
          <a:bodyPr>
            <a:noAutofit/>
          </a:bodyPr>
          <a:lstStyle/>
          <a:p>
            <a:r>
              <a:rPr lang="es-ES" sz="2800" dirty="0" smtClean="0">
                <a:latin typeface="Algerian" pitchFamily="82" charset="0"/>
                <a:cs typeface="Aharoni" pitchFamily="2" charset="-79"/>
              </a:rPr>
              <a:t>En la iglesia, María ocupa la posición que solamente le corresponde a Jesús</a:t>
            </a:r>
            <a:endParaRPr lang="es-ES" sz="2800" dirty="0">
              <a:latin typeface="Algerian" pitchFamily="82" charset="0"/>
              <a:cs typeface="Aharoni" pitchFamily="2" charset="-79"/>
            </a:endParaRPr>
          </a:p>
        </p:txBody>
      </p:sp>
      <p:sp>
        <p:nvSpPr>
          <p:cNvPr id="10" name="9 Marcador de contenido"/>
          <p:cNvSpPr>
            <a:spLocks noGrp="1"/>
          </p:cNvSpPr>
          <p:nvPr>
            <p:ph sz="half" idx="1"/>
          </p:nvPr>
        </p:nvSpPr>
        <p:spPr>
          <a:xfrm>
            <a:off x="457200" y="1600200"/>
            <a:ext cx="4038600" cy="4925144"/>
          </a:xfrm>
        </p:spPr>
        <p:txBody>
          <a:bodyPr>
            <a:normAutofit fontScale="85000" lnSpcReduction="20000"/>
          </a:bodyPr>
          <a:lstStyle/>
          <a:p>
            <a:pPr algn="ctr"/>
            <a:r>
              <a:rPr lang="es-AR" sz="4200" dirty="0" smtClean="0">
                <a:solidFill>
                  <a:srgbClr val="FF0000"/>
                </a:solidFill>
              </a:rPr>
              <a:t>Dogma</a:t>
            </a:r>
            <a:endParaRPr lang="es-AR" dirty="0" smtClean="0">
              <a:solidFill>
                <a:srgbClr val="FF0000"/>
              </a:solidFill>
            </a:endParaRPr>
          </a:p>
          <a:p>
            <a:pPr algn="ctr"/>
            <a:r>
              <a:rPr lang="es-AR" dirty="0" smtClean="0"/>
              <a:t>La iglesia dice María es </a:t>
            </a:r>
            <a:r>
              <a:rPr lang="es-AR" b="1" dirty="0" smtClean="0">
                <a:solidFill>
                  <a:srgbClr val="FF0000"/>
                </a:solidFill>
              </a:rPr>
              <a:t>nuestra Mediadora</a:t>
            </a:r>
            <a:r>
              <a:rPr lang="es-AR" dirty="0" smtClean="0"/>
              <a:t>, nuestra </a:t>
            </a:r>
            <a:r>
              <a:rPr lang="es-AR" b="1" dirty="0" smtClean="0">
                <a:solidFill>
                  <a:srgbClr val="FF0000"/>
                </a:solidFill>
              </a:rPr>
              <a:t>intercesora.</a:t>
            </a:r>
            <a:r>
              <a:rPr lang="es-AR" dirty="0" smtClean="0"/>
              <a:t> Ella intercede por </a:t>
            </a:r>
            <a:r>
              <a:rPr lang="es-AR" b="1" dirty="0" smtClean="0">
                <a:solidFill>
                  <a:srgbClr val="FF0000"/>
                </a:solidFill>
              </a:rPr>
              <a:t>cada uno de nosotros</a:t>
            </a:r>
            <a:r>
              <a:rPr lang="es-AR" dirty="0" smtClean="0"/>
              <a:t>, por cada </a:t>
            </a:r>
            <a:r>
              <a:rPr lang="es-AR" b="1" dirty="0" smtClean="0">
                <a:solidFill>
                  <a:srgbClr val="FF0000"/>
                </a:solidFill>
              </a:rPr>
              <a:t>hombre</a:t>
            </a:r>
            <a:r>
              <a:rPr lang="es-AR" dirty="0" smtClean="0"/>
              <a:t> porque quiere que la gracia salvadora de Cristo no quede sin frutos, ya que Ella nos ama como hijos suyos y Jesús la </a:t>
            </a:r>
            <a:r>
              <a:rPr lang="es-AR" b="1" dirty="0" smtClean="0">
                <a:solidFill>
                  <a:srgbClr val="FF0000"/>
                </a:solidFill>
              </a:rPr>
              <a:t>escucha siempre</a:t>
            </a:r>
            <a:r>
              <a:rPr lang="es-AR" dirty="0" smtClean="0"/>
              <a:t>, tal como lo hizo durante su vida terrena.</a:t>
            </a:r>
            <a:br>
              <a:rPr lang="es-AR" dirty="0" smtClean="0"/>
            </a:br>
            <a:r>
              <a:rPr lang="es-AR" dirty="0" smtClean="0"/>
              <a:t> </a:t>
            </a:r>
          </a:p>
        </p:txBody>
      </p:sp>
      <p:sp>
        <p:nvSpPr>
          <p:cNvPr id="12" name="11 Marcador de contenido"/>
          <p:cNvSpPr>
            <a:spLocks noGrp="1"/>
          </p:cNvSpPr>
          <p:nvPr>
            <p:ph sz="half" idx="2"/>
          </p:nvPr>
        </p:nvSpPr>
        <p:spPr/>
        <p:txBody>
          <a:bodyPr>
            <a:normAutofit fontScale="85000" lnSpcReduction="20000"/>
          </a:bodyPr>
          <a:lstStyle/>
          <a:p>
            <a:pPr algn="ctr">
              <a:buNone/>
            </a:pPr>
            <a:r>
              <a:rPr lang="es-ES" sz="3800" b="1" dirty="0" smtClean="0">
                <a:solidFill>
                  <a:srgbClr val="FF0000"/>
                </a:solidFill>
              </a:rPr>
              <a:t>Biblia</a:t>
            </a:r>
          </a:p>
          <a:p>
            <a:pPr algn="ctr"/>
            <a:r>
              <a:rPr lang="es-ES" sz="3200" dirty="0" smtClean="0"/>
              <a:t>Pero la Biblia dice que Jesús es nuestro </a:t>
            </a:r>
            <a:r>
              <a:rPr lang="es-ES" sz="3200" b="1" dirty="0" smtClean="0">
                <a:solidFill>
                  <a:srgbClr val="FF0000"/>
                </a:solidFill>
              </a:rPr>
              <a:t>Mediador</a:t>
            </a:r>
            <a:r>
              <a:rPr lang="es-ES" sz="3200" dirty="0" smtClean="0"/>
              <a:t>, nuestro </a:t>
            </a:r>
            <a:r>
              <a:rPr lang="es-ES" sz="3200" b="1" dirty="0" smtClean="0">
                <a:solidFill>
                  <a:srgbClr val="FF0000"/>
                </a:solidFill>
              </a:rPr>
              <a:t>Intercesor</a:t>
            </a:r>
            <a:r>
              <a:rPr lang="es-ES" sz="3200" dirty="0" smtClean="0"/>
              <a:t> (Hebreos 7:25. </a:t>
            </a:r>
            <a:endParaRPr lang="es-ES" sz="3200" dirty="0"/>
          </a:p>
        </p:txBody>
      </p:sp>
      <p:pic>
        <p:nvPicPr>
          <p:cNvPr id="26626" name="Picture 2" descr="http://t2.gstatic.com/images?q=tbn:1dOuERaC20e3BM:http://vozdejehova.files.wordpress.com/2009/03/jesus-sumo-sacerdote.jpg%3Fw%3D341%26h%3D480%26h%3D480">
            <a:hlinkClick r:id="rId2"/>
          </p:cNvPr>
          <p:cNvPicPr>
            <a:picLocks noChangeAspect="1" noChangeArrowheads="1"/>
          </p:cNvPicPr>
          <p:nvPr/>
        </p:nvPicPr>
        <p:blipFill>
          <a:blip r:embed="rId3" cstate="print"/>
          <a:srcRect/>
          <a:stretch>
            <a:fillRect/>
          </a:stretch>
        </p:blipFill>
        <p:spPr bwMode="auto">
          <a:xfrm>
            <a:off x="5364088" y="3933056"/>
            <a:ext cx="3384376"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to="" calcmode="lin" valueType="num">
                                      <p:cBhvr>
                                        <p:cTn id="7" dur="1" fill="hold"/>
                                        <p:tgtEl>
                                          <p:spTgt spid="10">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 to="" calcmode="lin" valueType="num">
                                      <p:cBhvr>
                                        <p:cTn id="12" dur="1" fill="hold"/>
                                        <p:tgtEl>
                                          <p:spTgt spid="10">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 to="" calcmode="lin" valueType="num">
                                      <p:cBhvr>
                                        <p:cTn id="17" dur="1" fill="hold"/>
                                        <p:tgtEl>
                                          <p:spTgt spid="12">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2">
                                            <p:txEl>
                                              <p:pRg st="1" end="1"/>
                                            </p:txEl>
                                          </p:spTgt>
                                        </p:tgtEl>
                                        <p:attrNameLst>
                                          <p:attrName>style.visibility</p:attrName>
                                        </p:attrNameLst>
                                      </p:cBhvr>
                                      <p:to>
                                        <p:strVal val="visible"/>
                                      </p:to>
                                    </p:set>
                                    <p:anim to="" calcmode="lin" valueType="num">
                                      <p:cBhvr>
                                        <p:cTn id="22" dur="1" fill="hold"/>
                                        <p:tgtEl>
                                          <p:spTgt spid="12">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26626"/>
                                        </p:tgtEl>
                                        <p:attrNameLst>
                                          <p:attrName>style.visibility</p:attrName>
                                        </p:attrNameLst>
                                      </p:cBhvr>
                                      <p:to>
                                        <p:strVal val="visible"/>
                                      </p:to>
                                    </p:set>
                                    <p:animEffect transition="in" filter="diamond(in)">
                                      <p:cBhvr>
                                        <p:cTn id="27" dur="20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2"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1026" name="Picture 2" descr="http://t0.gstatic.com/images?q=tbn:UudwDP-5drqq6M:http://api.ning.com/files/Id6qG1RpBLHDqFr5KbUe1Mc6vIT3PTMHwHrooXiA2CgU1TFU1840G69N*8lAPyegRoCV8OXo-8V-znJ3D3NGkAyLEdYbEd1e/anigifpppp.gif">
            <a:hlinkClick r:id="rId2"/>
          </p:cNvPr>
          <p:cNvPicPr>
            <a:picLocks noChangeAspect="1" noChangeArrowheads="1"/>
          </p:cNvPicPr>
          <p:nvPr/>
        </p:nvPicPr>
        <p:blipFill>
          <a:blip r:embed="rId3" cstate="print"/>
          <a:srcRect/>
          <a:stretch>
            <a:fillRect/>
          </a:stretch>
        </p:blipFill>
        <p:spPr bwMode="auto">
          <a:xfrm>
            <a:off x="3635896" y="332656"/>
            <a:ext cx="5112568" cy="4608512"/>
          </a:xfrm>
          <a:prstGeom prst="rect">
            <a:avLst/>
          </a:prstGeom>
          <a:noFill/>
        </p:spPr>
      </p:pic>
      <p:sp>
        <p:nvSpPr>
          <p:cNvPr id="6" name="5 Terminador"/>
          <p:cNvSpPr/>
          <p:nvPr/>
        </p:nvSpPr>
        <p:spPr>
          <a:xfrm>
            <a:off x="395536" y="5229200"/>
            <a:ext cx="8352928" cy="1296144"/>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t>La iglesia ha colocado a María  como Intercesora, Mediadora, Abogada y Salvadora.  Todos estos títulos solamente los tiene Jesús. (Léase hechos 4:12).</a:t>
            </a:r>
            <a:endParaRPr lang="es-ES" sz="2400" dirty="0"/>
          </a:p>
        </p:txBody>
      </p:sp>
      <p:pic>
        <p:nvPicPr>
          <p:cNvPr id="1028" name="Picture 4" descr="http://t2.gstatic.com/images?q=tbn:Te1eMCd-wHj12M:http://html.rincondelvago.com/000539410.jpg">
            <a:hlinkClick r:id="rId4"/>
          </p:cNvPr>
          <p:cNvPicPr>
            <a:picLocks noChangeAspect="1" noChangeArrowheads="1"/>
          </p:cNvPicPr>
          <p:nvPr/>
        </p:nvPicPr>
        <p:blipFill>
          <a:blip r:embed="rId5" cstate="print"/>
          <a:srcRect/>
          <a:stretch>
            <a:fillRect/>
          </a:stretch>
        </p:blipFill>
        <p:spPr bwMode="auto">
          <a:xfrm>
            <a:off x="323528" y="1052736"/>
            <a:ext cx="3024336" cy="31085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diamond(in)">
                                      <p:cBhvr>
                                        <p:cTn id="12" dur="20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0000"/>
          </a:solidFill>
        </p:spPr>
        <p:txBody>
          <a:bodyPr>
            <a:normAutofit fontScale="90000"/>
          </a:bodyPr>
          <a:lstStyle/>
          <a:p>
            <a:r>
              <a:rPr lang="es-ES" dirty="0" smtClean="0">
                <a:latin typeface="Algerian" pitchFamily="82" charset="0"/>
                <a:cs typeface="Aharoni" pitchFamily="2" charset="-79"/>
              </a:rPr>
              <a:t>¿Què Mandamientos se están violando con estos dogmas?</a:t>
            </a:r>
            <a:endParaRPr lang="es-ES" dirty="0">
              <a:latin typeface="Algerian" pitchFamily="82" charset="0"/>
              <a:cs typeface="Aharoni" pitchFamily="2" charset="-79"/>
            </a:endParaRPr>
          </a:p>
        </p:txBody>
      </p:sp>
      <p:sp>
        <p:nvSpPr>
          <p:cNvPr id="3" name="2 Marcador de contenido"/>
          <p:cNvSpPr>
            <a:spLocks noGrp="1"/>
          </p:cNvSpPr>
          <p:nvPr>
            <p:ph sz="half" idx="1"/>
          </p:nvPr>
        </p:nvSpPr>
        <p:spPr>
          <a:xfrm>
            <a:off x="457200" y="1600200"/>
            <a:ext cx="4038600" cy="4925144"/>
          </a:xfrm>
        </p:spPr>
        <p:txBody>
          <a:bodyPr>
            <a:normAutofit fontScale="92500"/>
          </a:bodyPr>
          <a:lstStyle/>
          <a:p>
            <a:pPr algn="ctr"/>
            <a:r>
              <a:rPr lang="es-AR" dirty="0" smtClean="0"/>
              <a:t>La iglesia continúa diciendo: Todos debemos de acostumbrarnos a detenernos, un momento, ante una </a:t>
            </a:r>
            <a:r>
              <a:rPr lang="es-AR" b="1" dirty="0" smtClean="0">
                <a:solidFill>
                  <a:srgbClr val="FF0000"/>
                </a:solidFill>
              </a:rPr>
              <a:t>imagen de la Virgen</a:t>
            </a:r>
            <a:r>
              <a:rPr lang="es-AR" dirty="0" smtClean="0"/>
              <a:t> al </a:t>
            </a:r>
            <a:r>
              <a:rPr lang="es-AR" b="1" dirty="0" smtClean="0">
                <a:solidFill>
                  <a:srgbClr val="FF0000"/>
                </a:solidFill>
              </a:rPr>
              <a:t>levantarnos</a:t>
            </a:r>
            <a:r>
              <a:rPr lang="es-AR" dirty="0" smtClean="0"/>
              <a:t> y al </a:t>
            </a:r>
            <a:r>
              <a:rPr lang="es-AR" b="1" dirty="0" smtClean="0">
                <a:solidFill>
                  <a:srgbClr val="FF0000"/>
                </a:solidFill>
              </a:rPr>
              <a:t>acostarnos</a:t>
            </a:r>
            <a:r>
              <a:rPr lang="es-AR" dirty="0" smtClean="0"/>
              <a:t> cuando menos, para saludarla o platicarle algo, o pedirle su ayuda, o para darle las gracias por algo. </a:t>
            </a:r>
            <a:endParaRPr lang="es-ES" dirty="0"/>
          </a:p>
        </p:txBody>
      </p:sp>
      <p:sp>
        <p:nvSpPr>
          <p:cNvPr id="5" name="4 Marcador de contenido"/>
          <p:cNvSpPr>
            <a:spLocks noGrp="1"/>
          </p:cNvSpPr>
          <p:nvPr>
            <p:ph sz="half" idx="2"/>
          </p:nvPr>
        </p:nvSpPr>
        <p:spPr/>
        <p:txBody>
          <a:bodyPr>
            <a:normAutofit fontScale="92500"/>
          </a:bodyPr>
          <a:lstStyle/>
          <a:p>
            <a:r>
              <a:rPr lang="es-ES" dirty="0" smtClean="0"/>
              <a:t>Primer Mandamiento: </a:t>
            </a:r>
            <a:r>
              <a:rPr lang="es-ES" b="1" dirty="0" smtClean="0">
                <a:solidFill>
                  <a:srgbClr val="00B0F0"/>
                </a:solidFill>
              </a:rPr>
              <a:t>“No tendrás otros dioses fuera de mí”</a:t>
            </a:r>
            <a:r>
              <a:rPr lang="es-ES" dirty="0" smtClean="0"/>
              <a:t> (Exo.20:3).</a:t>
            </a:r>
          </a:p>
          <a:p>
            <a:endParaRPr lang="es-ES" dirty="0" smtClean="0"/>
          </a:p>
          <a:p>
            <a:r>
              <a:rPr lang="es-ES" dirty="0" smtClean="0"/>
              <a:t>Segundo Mandamiento:  </a:t>
            </a:r>
            <a:r>
              <a:rPr lang="es-ES" b="1" dirty="0" smtClean="0">
                <a:solidFill>
                  <a:srgbClr val="00B0F0"/>
                </a:solidFill>
              </a:rPr>
              <a:t>“No te harás imagen</a:t>
            </a:r>
            <a:r>
              <a:rPr lang="es-ES" dirty="0" smtClean="0"/>
              <a:t>….. (Exo.20:4-6).</a:t>
            </a:r>
          </a:p>
          <a:p>
            <a:endParaRPr lang="es-ES" dirty="0" smtClean="0"/>
          </a:p>
        </p:txBody>
      </p:sp>
      <p:pic>
        <p:nvPicPr>
          <p:cNvPr id="1026" name="Picture 2" descr="C:\Users\HUMBERTO\Pictures\Bíblicas\5XIDEHCAUH4RVPCA98EMR0CAX5TLWZCARQNK8YCAG4TVCHCA32UB3GCAEAQ2V7CAIPLJXHCAARL8M5CAD31GU1CA9JO8DACAK0TUA1CA9GJUUCCACQ0WQCCAVWDSQJCAOF5OU2CA5XI30ACAS8XAFP.jpg"/>
          <p:cNvPicPr>
            <a:picLocks noChangeAspect="1" noChangeArrowheads="1"/>
          </p:cNvPicPr>
          <p:nvPr/>
        </p:nvPicPr>
        <p:blipFill>
          <a:blip r:embed="rId2" cstate="print"/>
          <a:srcRect/>
          <a:stretch>
            <a:fillRect/>
          </a:stretch>
        </p:blipFill>
        <p:spPr bwMode="auto">
          <a:xfrm>
            <a:off x="6732240" y="4725144"/>
            <a:ext cx="2016224" cy="1296144"/>
          </a:xfrm>
          <a:prstGeom prst="rect">
            <a:avLst/>
          </a:prstGeom>
          <a:noFill/>
        </p:spPr>
      </p:pic>
      <p:sp>
        <p:nvSpPr>
          <p:cNvPr id="6" name="5 Flecha derecha"/>
          <p:cNvSpPr/>
          <p:nvPr/>
        </p:nvSpPr>
        <p:spPr>
          <a:xfrm>
            <a:off x="4499992" y="4581128"/>
            <a:ext cx="2202544" cy="64807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Por. Mandamiento.</a:t>
            </a:r>
            <a:endParaRPr lang="es-ES" dirty="0"/>
          </a:p>
        </p:txBody>
      </p:sp>
      <p:sp>
        <p:nvSpPr>
          <p:cNvPr id="7" name="6 Flecha derecha"/>
          <p:cNvSpPr/>
          <p:nvPr/>
        </p:nvSpPr>
        <p:spPr>
          <a:xfrm rot="20684241">
            <a:off x="4409355" y="5233509"/>
            <a:ext cx="2286205" cy="70065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Sdo. Mandamiento.</a:t>
            </a:r>
            <a:endParaRPr lang="es-ES" dirty="0"/>
          </a:p>
        </p:txBody>
      </p:sp>
      <p:sp>
        <p:nvSpPr>
          <p:cNvPr id="8" name="7 Terminador"/>
          <p:cNvSpPr/>
          <p:nvPr/>
        </p:nvSpPr>
        <p:spPr>
          <a:xfrm>
            <a:off x="6444208" y="6093296"/>
            <a:ext cx="2448272" cy="589784"/>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b="1" dirty="0" smtClean="0">
              <a:solidFill>
                <a:srgbClr val="FF0000"/>
              </a:solidFill>
            </a:endParaRPr>
          </a:p>
          <a:p>
            <a:pPr algn="ctr"/>
            <a:r>
              <a:rPr lang="es-AR" b="1" dirty="0" smtClean="0">
                <a:solidFill>
                  <a:srgbClr val="FF0000"/>
                </a:solidFill>
              </a:rPr>
              <a:t>Léase Santiago 2:10-12.</a:t>
            </a:r>
            <a:br>
              <a:rPr lang="es-AR" b="1" dirty="0" smtClean="0">
                <a:solidFill>
                  <a:srgbClr val="FF0000"/>
                </a:solidFill>
              </a:rPr>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diamond(in)">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to="" calcmode="lin" valueType="num">
                                      <p:cBhvr>
                                        <p:cTn id="17" dur="1" fill="hold"/>
                                        <p:tgtEl>
                                          <p:spTgt spid="5">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diamond(in)">
                                      <p:cBhvr>
                                        <p:cTn id="27" dur="2000"/>
                                        <p:tgtEl>
                                          <p:spTgt spid="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amond(in)">
                                      <p:cBhvr>
                                        <p:cTn id="32" dur="20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to="" calcmode="lin" valueType="num">
                                      <p:cBhvr>
                                        <p:cTn id="37"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7" grpId="0" animBg="1"/>
      <p:bldP spid="8"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ES" sz="3600" dirty="0" smtClean="0">
                <a:latin typeface="Algerian" pitchFamily="82" charset="0"/>
              </a:rPr>
              <a:t>¿A quien dice la Biblia que debemos orar, a María o a Dios?</a:t>
            </a:r>
            <a:endParaRPr lang="es-ES" sz="3600" dirty="0">
              <a:latin typeface="Algerian" pitchFamily="82" charset="0"/>
            </a:endParaRPr>
          </a:p>
        </p:txBody>
      </p:sp>
      <p:sp>
        <p:nvSpPr>
          <p:cNvPr id="5" name="4 Marcador de texto"/>
          <p:cNvSpPr>
            <a:spLocks noGrp="1"/>
          </p:cNvSpPr>
          <p:nvPr>
            <p:ph type="body" idx="1"/>
          </p:nvPr>
        </p:nvSpPr>
        <p:spPr>
          <a:solidFill>
            <a:srgbClr val="00B0F0"/>
          </a:solidFill>
        </p:spPr>
        <p:txBody>
          <a:bodyPr>
            <a:noAutofit/>
          </a:bodyPr>
          <a:lstStyle/>
          <a:p>
            <a:r>
              <a:rPr lang="es-ES" sz="3600" dirty="0" smtClean="0">
                <a:solidFill>
                  <a:srgbClr val="FF0000"/>
                </a:solidFill>
              </a:rPr>
              <a:t>             Dogma</a:t>
            </a:r>
            <a:endParaRPr lang="es-ES" sz="3600" dirty="0">
              <a:solidFill>
                <a:srgbClr val="FF0000"/>
              </a:solidFill>
            </a:endParaRPr>
          </a:p>
        </p:txBody>
      </p:sp>
      <p:sp>
        <p:nvSpPr>
          <p:cNvPr id="3" name="2 Marcador de contenido"/>
          <p:cNvSpPr>
            <a:spLocks noGrp="1"/>
          </p:cNvSpPr>
          <p:nvPr>
            <p:ph sz="half" idx="2"/>
          </p:nvPr>
        </p:nvSpPr>
        <p:spPr>
          <a:solidFill>
            <a:srgbClr val="FFFF00"/>
          </a:solidFill>
        </p:spPr>
        <p:txBody>
          <a:bodyPr/>
          <a:lstStyle/>
          <a:p>
            <a:pPr algn="ctr"/>
            <a:r>
              <a:rPr lang="es-AR" dirty="0" smtClean="0"/>
              <a:t>Todos debemos de acostumbrarnos a detenernos, un momento, ante una imagen de la Virgen al levantarnos y al acostarnos cuando menos, para </a:t>
            </a:r>
            <a:r>
              <a:rPr lang="es-AR" b="1" dirty="0" smtClean="0">
                <a:solidFill>
                  <a:srgbClr val="FF0000"/>
                </a:solidFill>
              </a:rPr>
              <a:t>saludarla</a:t>
            </a:r>
            <a:r>
              <a:rPr lang="es-AR" dirty="0" smtClean="0"/>
              <a:t> o </a:t>
            </a:r>
            <a:r>
              <a:rPr lang="es-AR" b="1" dirty="0" smtClean="0">
                <a:solidFill>
                  <a:srgbClr val="FF0000"/>
                </a:solidFill>
              </a:rPr>
              <a:t>platicarle algo</a:t>
            </a:r>
            <a:r>
              <a:rPr lang="es-AR" dirty="0" smtClean="0"/>
              <a:t>, o </a:t>
            </a:r>
            <a:r>
              <a:rPr lang="es-AR" b="1" dirty="0" smtClean="0">
                <a:solidFill>
                  <a:srgbClr val="FF0000"/>
                </a:solidFill>
              </a:rPr>
              <a:t>pedirle su ayuda</a:t>
            </a:r>
            <a:r>
              <a:rPr lang="es-AR" dirty="0" smtClean="0"/>
              <a:t>, o para darle las </a:t>
            </a:r>
            <a:r>
              <a:rPr lang="es-AR" b="1" dirty="0" smtClean="0">
                <a:solidFill>
                  <a:srgbClr val="FF0000"/>
                </a:solidFill>
              </a:rPr>
              <a:t>gracias por algo. </a:t>
            </a:r>
            <a:endParaRPr lang="es-ES" b="1" dirty="0" smtClean="0">
              <a:solidFill>
                <a:srgbClr val="FF0000"/>
              </a:solidFill>
            </a:endParaRPr>
          </a:p>
          <a:p>
            <a:endParaRPr lang="es-ES" dirty="0"/>
          </a:p>
        </p:txBody>
      </p:sp>
      <p:sp>
        <p:nvSpPr>
          <p:cNvPr id="6" name="5 Marcador de texto"/>
          <p:cNvSpPr>
            <a:spLocks noGrp="1"/>
          </p:cNvSpPr>
          <p:nvPr>
            <p:ph type="body" sz="quarter" idx="3"/>
          </p:nvPr>
        </p:nvSpPr>
        <p:spPr>
          <a:solidFill>
            <a:srgbClr val="00B0F0"/>
          </a:solidFill>
        </p:spPr>
        <p:txBody>
          <a:bodyPr>
            <a:noAutofit/>
          </a:bodyPr>
          <a:lstStyle/>
          <a:p>
            <a:r>
              <a:rPr lang="es-ES" sz="3600" dirty="0" smtClean="0">
                <a:solidFill>
                  <a:srgbClr val="FF0000"/>
                </a:solidFill>
              </a:rPr>
              <a:t>              Biblia</a:t>
            </a:r>
            <a:endParaRPr lang="es-ES" sz="3600" dirty="0">
              <a:solidFill>
                <a:srgbClr val="FF0000"/>
              </a:solidFill>
            </a:endParaRPr>
          </a:p>
        </p:txBody>
      </p:sp>
      <p:sp>
        <p:nvSpPr>
          <p:cNvPr id="7" name="6 Marcador de contenido"/>
          <p:cNvSpPr>
            <a:spLocks noGrp="1"/>
          </p:cNvSpPr>
          <p:nvPr>
            <p:ph sz="quarter" idx="4"/>
          </p:nvPr>
        </p:nvSpPr>
        <p:spPr>
          <a:solidFill>
            <a:srgbClr val="FFFF00"/>
          </a:solidFill>
        </p:spPr>
        <p:txBody>
          <a:bodyPr>
            <a:normAutofit lnSpcReduction="10000"/>
          </a:bodyPr>
          <a:lstStyle/>
          <a:p>
            <a:pPr>
              <a:buNone/>
            </a:pPr>
            <a:r>
              <a:rPr lang="es-ES" dirty="0" smtClean="0"/>
              <a:t>Mat.6:9. </a:t>
            </a:r>
          </a:p>
          <a:p>
            <a:pPr algn="ctr">
              <a:buNone/>
            </a:pPr>
            <a:r>
              <a:rPr lang="es-ES" dirty="0" smtClean="0"/>
              <a:t>      Vosotros, pues, oraréis así: “Padre nuestro que estás en los cielos, santificado sea tu nombre”.</a:t>
            </a:r>
          </a:p>
          <a:p>
            <a:pPr>
              <a:buNone/>
            </a:pPr>
            <a:r>
              <a:rPr lang="es-ES" dirty="0" smtClean="0"/>
              <a:t>Juan 14:13.</a:t>
            </a:r>
          </a:p>
          <a:p>
            <a:pPr algn="ctr">
              <a:buNone/>
            </a:pPr>
            <a:r>
              <a:rPr lang="es-ES" dirty="0" smtClean="0"/>
              <a:t>     Y todo lo que pidiereis al Padre en mi nombre, yo lo haré, para que el Padre sea glorificado en el Hijo.</a:t>
            </a:r>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 to="" calcmode="lin" valueType="num">
                                      <p:cBhvr>
                                        <p:cTn id="12" dur="1" fill="hold"/>
                                        <p:tgtEl>
                                          <p:spTgt spid="5">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to="" calcmode="lin" valueType="num">
                                      <p:cBhvr>
                                        <p:cTn id="17" dur="1" fill="hold"/>
                                        <p:tgtEl>
                                          <p:spTgt spid="5">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bg/>
                                          </p:spTgt>
                                        </p:tgtEl>
                                        <p:attrNameLst>
                                          <p:attrName>style.visibility</p:attrName>
                                        </p:attrNameLst>
                                      </p:cBhvr>
                                      <p:to>
                                        <p:strVal val="visible"/>
                                      </p:to>
                                    </p:set>
                                    <p:anim to="" calcmode="lin" valueType="num">
                                      <p:cBhvr>
                                        <p:cTn id="22" dur="1" fill="hold"/>
                                        <p:tgtEl>
                                          <p:spTgt spid="6">
                                            <p:bg/>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 to="" calcmode="lin" valueType="num">
                                      <p:cBhvr>
                                        <p:cTn id="27" dur="1" fill="hold"/>
                                        <p:tgtEl>
                                          <p:spTgt spid="6">
                                            <p:txEl>
                                              <p:pRg st="0" end="0"/>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bg/>
                                          </p:spTgt>
                                        </p:tgtEl>
                                        <p:attrNameLst>
                                          <p:attrName>style.visibility</p:attrName>
                                        </p:attrNameLst>
                                      </p:cBhvr>
                                      <p:to>
                                        <p:strVal val="visible"/>
                                      </p:to>
                                    </p:set>
                                    <p:anim to="" calcmode="lin" valueType="num">
                                      <p:cBhvr>
                                        <p:cTn id="32" dur="1" fill="hold"/>
                                        <p:tgtEl>
                                          <p:spTgt spid="3">
                                            <p:bg/>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 to="" calcmode="lin" valueType="num">
                                      <p:cBhvr>
                                        <p:cTn id="37" dur="1" fill="hold"/>
                                        <p:tgtEl>
                                          <p:spTgt spid="3">
                                            <p:txEl>
                                              <p:pRg st="0" end="0"/>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7">
                                            <p:bg/>
                                          </p:spTgt>
                                        </p:tgtEl>
                                        <p:attrNameLst>
                                          <p:attrName>style.visibility</p:attrName>
                                        </p:attrNameLst>
                                      </p:cBhvr>
                                      <p:to>
                                        <p:strVal val="visible"/>
                                      </p:to>
                                    </p:set>
                                    <p:anim to="" calcmode="lin" valueType="num">
                                      <p:cBhvr>
                                        <p:cTn id="42" dur="1" fill="hold"/>
                                        <p:tgtEl>
                                          <p:spTgt spid="7">
                                            <p:bg/>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7">
                                            <p:txEl>
                                              <p:pRg st="0" end="0"/>
                                            </p:txEl>
                                          </p:spTgt>
                                        </p:tgtEl>
                                        <p:attrNameLst>
                                          <p:attrName>style.visibility</p:attrName>
                                        </p:attrNameLst>
                                      </p:cBhvr>
                                      <p:to>
                                        <p:strVal val="visible"/>
                                      </p:to>
                                    </p:set>
                                    <p:anim to="" calcmode="lin" valueType="num">
                                      <p:cBhvr>
                                        <p:cTn id="47" dur="1" fill="hold"/>
                                        <p:tgtEl>
                                          <p:spTgt spid="7">
                                            <p:txEl>
                                              <p:pRg st="0" end="0"/>
                                            </p:txEl>
                                          </p:spTgt>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7">
                                            <p:txEl>
                                              <p:pRg st="1" end="1"/>
                                            </p:txEl>
                                          </p:spTgt>
                                        </p:tgtEl>
                                        <p:attrNameLst>
                                          <p:attrName>style.visibility</p:attrName>
                                        </p:attrNameLst>
                                      </p:cBhvr>
                                      <p:to>
                                        <p:strVal val="visible"/>
                                      </p:to>
                                    </p:set>
                                    <p:anim to="" calcmode="lin" valueType="num">
                                      <p:cBhvr>
                                        <p:cTn id="52" dur="1" fill="hold"/>
                                        <p:tgtEl>
                                          <p:spTgt spid="7">
                                            <p:txEl>
                                              <p:pRg st="1" end="1"/>
                                            </p:txEl>
                                          </p:spTgt>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7">
                                            <p:txEl>
                                              <p:pRg st="2" end="2"/>
                                            </p:txEl>
                                          </p:spTgt>
                                        </p:tgtEl>
                                        <p:attrNameLst>
                                          <p:attrName>style.visibility</p:attrName>
                                        </p:attrNameLst>
                                      </p:cBhvr>
                                      <p:to>
                                        <p:strVal val="visible"/>
                                      </p:to>
                                    </p:set>
                                    <p:anim to="" calcmode="lin" valueType="num">
                                      <p:cBhvr>
                                        <p:cTn id="57" dur="1" fill="hold"/>
                                        <p:tgtEl>
                                          <p:spTgt spid="7">
                                            <p:txEl>
                                              <p:pRg st="2" end="2"/>
                                            </p:txEl>
                                          </p:spTgt>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7">
                                            <p:txEl>
                                              <p:pRg st="3" end="3"/>
                                            </p:txEl>
                                          </p:spTgt>
                                        </p:tgtEl>
                                        <p:attrNameLst>
                                          <p:attrName>style.visibility</p:attrName>
                                        </p:attrNameLst>
                                      </p:cBhvr>
                                      <p:to>
                                        <p:strVal val="visible"/>
                                      </p:to>
                                    </p:set>
                                    <p:anim to="" calcmode="lin" valueType="num">
                                      <p:cBhvr>
                                        <p:cTn id="62" dur="1" fill="hold"/>
                                        <p:tgtEl>
                                          <p:spTgt spid="7">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animBg="1"/>
      <p:bldP spid="3" grpId="0" build="p" animBg="1"/>
      <p:bldP spid="6" grpId="0" build="p" animBg="1"/>
      <p:bldP spid="7" grpId="0" build="p" animBg="1"/>
    </p:bldLst>
  </p:timing>
</p:sld>
</file>

<file path=ppt/slides/slide8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ES" sz="3600" dirty="0" smtClean="0">
                <a:solidFill>
                  <a:srgbClr val="FFFF00"/>
                </a:solidFill>
                <a:latin typeface="Algerian" pitchFamily="82" charset="0"/>
              </a:rPr>
              <a:t>Ejemplo de oraciones Bíblicas</a:t>
            </a:r>
            <a:endParaRPr lang="es-ES" sz="3600" dirty="0">
              <a:solidFill>
                <a:srgbClr val="FFFF00"/>
              </a:solidFill>
              <a:latin typeface="Algerian" pitchFamily="82" charset="0"/>
            </a:endParaRPr>
          </a:p>
        </p:txBody>
      </p:sp>
      <p:sp>
        <p:nvSpPr>
          <p:cNvPr id="6" name="5 Marcador de contenido"/>
          <p:cNvSpPr>
            <a:spLocks noGrp="1"/>
          </p:cNvSpPr>
          <p:nvPr>
            <p:ph idx="1"/>
          </p:nvPr>
        </p:nvSpPr>
        <p:spPr>
          <a:xfrm>
            <a:off x="251520" y="1600200"/>
            <a:ext cx="8640960" cy="4925144"/>
          </a:xfrm>
          <a:solidFill>
            <a:schemeClr val="accent2">
              <a:lumMod val="20000"/>
              <a:lumOff val="80000"/>
            </a:schemeClr>
          </a:solidFill>
        </p:spPr>
        <p:txBody>
          <a:bodyPr>
            <a:normAutofit fontScale="70000" lnSpcReduction="20000"/>
          </a:bodyPr>
          <a:lstStyle/>
          <a:p>
            <a:pPr algn="ctr"/>
            <a:r>
              <a:rPr lang="es-ES" sz="4000" b="1" dirty="0" smtClean="0">
                <a:solidFill>
                  <a:schemeClr val="accent2"/>
                </a:solidFill>
              </a:rPr>
              <a:t>Los que formaban parte del pueblo de Dios nunca dirigían sus oraciones a otro ser que no fuera Dios.  </a:t>
            </a:r>
          </a:p>
          <a:p>
            <a:endParaRPr lang="es-ES" dirty="0" smtClean="0"/>
          </a:p>
          <a:p>
            <a:pPr>
              <a:buNone/>
            </a:pPr>
            <a:r>
              <a:rPr lang="es-ES" sz="4100" b="1" u="sng" dirty="0" smtClean="0">
                <a:solidFill>
                  <a:srgbClr val="FF0000"/>
                </a:solidFill>
              </a:rPr>
              <a:t>Antiguo Testamento.</a:t>
            </a:r>
            <a:br>
              <a:rPr lang="es-ES" sz="4100" b="1" u="sng" dirty="0" smtClean="0">
                <a:solidFill>
                  <a:srgbClr val="FF0000"/>
                </a:solidFill>
              </a:rPr>
            </a:br>
            <a:r>
              <a:rPr lang="es-ES" dirty="0" smtClean="0"/>
              <a:t> </a:t>
            </a:r>
          </a:p>
          <a:p>
            <a:pPr>
              <a:buNone/>
            </a:pPr>
            <a:r>
              <a:rPr lang="es-ES" dirty="0" smtClean="0"/>
              <a:t>     </a:t>
            </a:r>
            <a:r>
              <a:rPr lang="es-ES" sz="3400" b="1" dirty="0" smtClean="0">
                <a:solidFill>
                  <a:srgbClr val="0070C0"/>
                </a:solidFill>
              </a:rPr>
              <a:t>El criado de Abrahán.</a:t>
            </a:r>
            <a:r>
              <a:rPr lang="es-ES" dirty="0" smtClean="0"/>
              <a:t> Génesis 24:11-14. </a:t>
            </a:r>
          </a:p>
          <a:p>
            <a:pPr>
              <a:buNone/>
            </a:pPr>
            <a:r>
              <a:rPr lang="es-ES" dirty="0" smtClean="0"/>
              <a:t>     </a:t>
            </a:r>
            <a:r>
              <a:rPr lang="es-ES" sz="3400" b="1" dirty="0" smtClean="0">
                <a:solidFill>
                  <a:srgbClr val="0070C0"/>
                </a:solidFill>
              </a:rPr>
              <a:t>Daniel.</a:t>
            </a:r>
            <a:r>
              <a:rPr lang="es-ES" dirty="0" smtClean="0"/>
              <a:t> 9:3-19; 6:10. Y muchos ejemplos más. </a:t>
            </a:r>
          </a:p>
          <a:p>
            <a:endParaRPr lang="es-ES" dirty="0" smtClean="0"/>
          </a:p>
          <a:p>
            <a:pPr>
              <a:buNone/>
            </a:pPr>
            <a:r>
              <a:rPr lang="es-ES" sz="4600" b="1" u="sng" dirty="0" smtClean="0">
                <a:solidFill>
                  <a:srgbClr val="FF0000"/>
                </a:solidFill>
              </a:rPr>
              <a:t>Nuevo Testamento.</a:t>
            </a:r>
          </a:p>
          <a:p>
            <a:pPr>
              <a:buNone/>
            </a:pPr>
            <a:r>
              <a:rPr lang="es-ES" dirty="0" smtClean="0"/>
              <a:t>    </a:t>
            </a:r>
          </a:p>
          <a:p>
            <a:pPr>
              <a:buNone/>
            </a:pPr>
            <a:r>
              <a:rPr lang="es-ES" dirty="0" smtClean="0"/>
              <a:t>     </a:t>
            </a:r>
            <a:r>
              <a:rPr lang="es-ES" sz="3400" b="1" dirty="0" smtClean="0">
                <a:solidFill>
                  <a:srgbClr val="0070C0"/>
                </a:solidFill>
              </a:rPr>
              <a:t>Los apóstoles</a:t>
            </a:r>
            <a:r>
              <a:rPr lang="es-ES" dirty="0" smtClean="0"/>
              <a:t>. Hechos 1:24.25.</a:t>
            </a:r>
          </a:p>
          <a:p>
            <a:pPr>
              <a:buNone/>
            </a:pPr>
            <a:r>
              <a:rPr lang="es-ES" dirty="0" smtClean="0"/>
              <a:t>     </a:t>
            </a:r>
            <a:r>
              <a:rPr lang="es-ES" b="1" dirty="0" smtClean="0">
                <a:solidFill>
                  <a:srgbClr val="0070C0"/>
                </a:solidFill>
              </a:rPr>
              <a:t>Pedro y Juan.</a:t>
            </a:r>
            <a:r>
              <a:rPr lang="es-ES" dirty="0" smtClean="0"/>
              <a:t>   Hechos 4:24-31. Y muchos ejemplos más.</a:t>
            </a:r>
          </a:p>
          <a:p>
            <a:pPr>
              <a:buNone/>
            </a:pPr>
            <a:r>
              <a:rPr lang="es-ES" dirty="0" smtClean="0"/>
              <a:t>     </a:t>
            </a:r>
            <a:endParaRPr lang="es-ES" dirty="0"/>
          </a:p>
        </p:txBody>
      </p:sp>
      <p:pic>
        <p:nvPicPr>
          <p:cNvPr id="1026" name="Picture 2" descr="C:\Users\HUMBERTO\Pictures\Santa Biblia\H013a.jpg"/>
          <p:cNvPicPr>
            <a:picLocks noChangeAspect="1" noChangeArrowheads="1"/>
          </p:cNvPicPr>
          <p:nvPr/>
        </p:nvPicPr>
        <p:blipFill>
          <a:blip r:embed="rId2" cstate="print"/>
          <a:srcRect/>
          <a:stretch>
            <a:fillRect/>
          </a:stretch>
        </p:blipFill>
        <p:spPr bwMode="auto">
          <a:xfrm>
            <a:off x="5940152" y="2492896"/>
            <a:ext cx="2808312"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bg/>
                                          </p:spTgt>
                                        </p:tgtEl>
                                        <p:attrNameLst>
                                          <p:attrName>style.visibility</p:attrName>
                                        </p:attrNameLst>
                                      </p:cBhvr>
                                      <p:to>
                                        <p:strVal val="visible"/>
                                      </p:to>
                                    </p:set>
                                    <p:anim to="" calcmode="lin" valueType="num">
                                      <p:cBhvr>
                                        <p:cTn id="12" dur="1" fill="hold"/>
                                        <p:tgtEl>
                                          <p:spTgt spid="6">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 to="" calcmode="lin" valueType="num">
                                      <p:cBhvr>
                                        <p:cTn id="17" dur="1" fill="hold"/>
                                        <p:tgtEl>
                                          <p:spTgt spid="6">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 to="" calcmode="lin" valueType="num">
                                      <p:cBhvr>
                                        <p:cTn id="22" dur="1" fill="hold"/>
                                        <p:tgtEl>
                                          <p:spTgt spid="6">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xEl>
                                              <p:pRg st="3" end="3"/>
                                            </p:txEl>
                                          </p:spTgt>
                                        </p:tgtEl>
                                        <p:attrNameLst>
                                          <p:attrName>style.visibility</p:attrName>
                                        </p:attrNameLst>
                                      </p:cBhvr>
                                      <p:to>
                                        <p:strVal val="visible"/>
                                      </p:to>
                                    </p:set>
                                    <p:anim to="" calcmode="lin" valueType="num">
                                      <p:cBhvr>
                                        <p:cTn id="27" dur="1" fill="hold"/>
                                        <p:tgtEl>
                                          <p:spTgt spid="6">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6">
                                            <p:txEl>
                                              <p:pRg st="4" end="4"/>
                                            </p:txEl>
                                          </p:spTgt>
                                        </p:tgtEl>
                                        <p:attrNameLst>
                                          <p:attrName>style.visibility</p:attrName>
                                        </p:attrNameLst>
                                      </p:cBhvr>
                                      <p:to>
                                        <p:strVal val="visible"/>
                                      </p:to>
                                    </p:set>
                                    <p:anim to="" calcmode="lin" valueType="num">
                                      <p:cBhvr>
                                        <p:cTn id="32" dur="1" fill="hold"/>
                                        <p:tgtEl>
                                          <p:spTgt spid="6">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 to="" calcmode="lin" valueType="num">
                                      <p:cBhvr>
                                        <p:cTn id="37" dur="1" fill="hold"/>
                                        <p:tgtEl>
                                          <p:spTgt spid="6">
                                            <p:txEl>
                                              <p:pRg st="6" end="6"/>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6">
                                            <p:txEl>
                                              <p:pRg st="8" end="8"/>
                                            </p:txEl>
                                          </p:spTgt>
                                        </p:tgtEl>
                                        <p:attrNameLst>
                                          <p:attrName>style.visibility</p:attrName>
                                        </p:attrNameLst>
                                      </p:cBhvr>
                                      <p:to>
                                        <p:strVal val="visible"/>
                                      </p:to>
                                    </p:set>
                                    <p:anim to="" calcmode="lin" valueType="num">
                                      <p:cBhvr>
                                        <p:cTn id="42" dur="1" fill="hold"/>
                                        <p:tgtEl>
                                          <p:spTgt spid="6">
                                            <p:txEl>
                                              <p:pRg st="8" end="8"/>
                                            </p:txEl>
                                          </p:spTgt>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6">
                                            <p:txEl>
                                              <p:pRg st="9" end="9"/>
                                            </p:txEl>
                                          </p:spTgt>
                                        </p:tgtEl>
                                        <p:attrNameLst>
                                          <p:attrName>style.visibility</p:attrName>
                                        </p:attrNameLst>
                                      </p:cBhvr>
                                      <p:to>
                                        <p:strVal val="visible"/>
                                      </p:to>
                                    </p:set>
                                    <p:anim to="" calcmode="lin" valueType="num">
                                      <p:cBhvr>
                                        <p:cTn id="47" dur="1" fill="hold"/>
                                        <p:tgtEl>
                                          <p:spTgt spid="6">
                                            <p:txEl>
                                              <p:pRg st="9" end="9"/>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animBg="1"/>
    </p:bldLst>
  </p:timing>
</p:sld>
</file>

<file path=ppt/slides/slide8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smtClean="0">
                <a:solidFill>
                  <a:srgbClr val="7030A0"/>
                </a:solidFill>
                <a:latin typeface="Franklin Gothic Medium Cond" pitchFamily="34" charset="0"/>
              </a:rPr>
              <a:t>¿Cual será la gran prueba en los últimos Días de este mundo?</a:t>
            </a:r>
            <a:endParaRPr lang="es-ES" dirty="0">
              <a:solidFill>
                <a:srgbClr val="7030A0"/>
              </a:solidFill>
              <a:latin typeface="Franklin Gothic Medium Cond" pitchFamily="34" charset="0"/>
            </a:endParaRPr>
          </a:p>
        </p:txBody>
      </p:sp>
      <p:sp>
        <p:nvSpPr>
          <p:cNvPr id="3" name="2 Marcador de contenido"/>
          <p:cNvSpPr>
            <a:spLocks noGrp="1"/>
          </p:cNvSpPr>
          <p:nvPr>
            <p:ph idx="1"/>
          </p:nvPr>
        </p:nvSpPr>
        <p:spPr/>
        <p:txBody>
          <a:bodyPr>
            <a:normAutofit fontScale="85000" lnSpcReduction="10000"/>
          </a:bodyPr>
          <a:lstStyle/>
          <a:p>
            <a:pPr algn="ctr"/>
            <a:r>
              <a:rPr lang="es-ES" b="1" dirty="0" smtClean="0">
                <a:solidFill>
                  <a:srgbClr val="002060"/>
                </a:solidFill>
              </a:rPr>
              <a:t>Como fue en los días de Daniel, que fue arrojado al foso de los leones (Daniel 6:7, 10, 16),  y sus compañeros al horno de fuego, por no </a:t>
            </a:r>
            <a:r>
              <a:rPr lang="es-ES" b="1" u="sng" dirty="0" smtClean="0">
                <a:solidFill>
                  <a:srgbClr val="002060"/>
                </a:solidFill>
              </a:rPr>
              <a:t>orar</a:t>
            </a:r>
            <a:r>
              <a:rPr lang="es-ES" b="1" dirty="0" smtClean="0">
                <a:solidFill>
                  <a:srgbClr val="002060"/>
                </a:solidFill>
              </a:rPr>
              <a:t> y </a:t>
            </a:r>
            <a:r>
              <a:rPr lang="es-ES" b="1" u="sng" dirty="0" smtClean="0">
                <a:solidFill>
                  <a:srgbClr val="002060"/>
                </a:solidFill>
              </a:rPr>
              <a:t>adorar</a:t>
            </a:r>
            <a:r>
              <a:rPr lang="es-ES" b="1" dirty="0" smtClean="0">
                <a:solidFill>
                  <a:srgbClr val="002060"/>
                </a:solidFill>
              </a:rPr>
              <a:t> a otro que no fuera Dios, Daniel 3:12.</a:t>
            </a:r>
          </a:p>
          <a:p>
            <a:endParaRPr lang="es-ES" dirty="0" smtClean="0"/>
          </a:p>
          <a:p>
            <a:pPr>
              <a:buNone/>
            </a:pPr>
            <a:r>
              <a:rPr lang="es-ES" sz="3800" b="1" dirty="0" smtClean="0">
                <a:solidFill>
                  <a:srgbClr val="FF0000"/>
                </a:solidFill>
              </a:rPr>
              <a:t>Apocalipsis 14:7.</a:t>
            </a:r>
          </a:p>
          <a:p>
            <a:pPr algn="ctr">
              <a:buNone/>
            </a:pPr>
            <a:r>
              <a:rPr lang="es-ES" dirty="0" smtClean="0"/>
              <a:t>     El ángel decía a gran voz: </a:t>
            </a:r>
            <a:r>
              <a:rPr lang="es-ES" b="1" dirty="0" smtClean="0">
                <a:solidFill>
                  <a:srgbClr val="C00000"/>
                </a:solidFill>
              </a:rPr>
              <a:t>“¡</a:t>
            </a:r>
            <a:r>
              <a:rPr lang="es-ES" b="1" dirty="0" smtClean="0">
                <a:solidFill>
                  <a:srgbClr val="002060"/>
                </a:solidFill>
              </a:rPr>
              <a:t>Reverenciad</a:t>
            </a:r>
            <a:r>
              <a:rPr lang="es-ES" b="1" dirty="0" smtClean="0">
                <a:solidFill>
                  <a:srgbClr val="C00000"/>
                </a:solidFill>
              </a:rPr>
              <a:t> a Dios y dadle </a:t>
            </a:r>
            <a:r>
              <a:rPr lang="es-ES" b="1" dirty="0" smtClean="0">
                <a:solidFill>
                  <a:srgbClr val="002060"/>
                </a:solidFill>
              </a:rPr>
              <a:t>honra,</a:t>
            </a:r>
            <a:r>
              <a:rPr lang="es-ES" b="1" dirty="0" smtClean="0">
                <a:solidFill>
                  <a:srgbClr val="C00000"/>
                </a:solidFill>
              </a:rPr>
              <a:t> porque ha llegado la hora de su juicio! Y </a:t>
            </a:r>
            <a:r>
              <a:rPr lang="es-ES" b="1" dirty="0" smtClean="0">
                <a:solidFill>
                  <a:srgbClr val="002060"/>
                </a:solidFill>
              </a:rPr>
              <a:t>Adorad </a:t>
            </a:r>
            <a:r>
              <a:rPr lang="es-ES" b="1" dirty="0" smtClean="0">
                <a:solidFill>
                  <a:srgbClr val="C00000"/>
                </a:solidFill>
              </a:rPr>
              <a:t>al que hizo el cielo y la tierra, el mar y las fuentes de las aguas”. Así muchos serán </a:t>
            </a:r>
            <a:r>
              <a:rPr lang="es-ES" b="1" dirty="0" smtClean="0">
                <a:solidFill>
                  <a:srgbClr val="002060"/>
                </a:solidFill>
              </a:rPr>
              <a:t>torturados</a:t>
            </a:r>
            <a:r>
              <a:rPr lang="es-ES" b="1" dirty="0" smtClean="0">
                <a:solidFill>
                  <a:srgbClr val="C00000"/>
                </a:solidFill>
              </a:rPr>
              <a:t> por no </a:t>
            </a:r>
            <a:r>
              <a:rPr lang="es-ES" b="1" dirty="0" smtClean="0">
                <a:solidFill>
                  <a:srgbClr val="002060"/>
                </a:solidFill>
              </a:rPr>
              <a:t>adorar</a:t>
            </a:r>
            <a:r>
              <a:rPr lang="es-ES" b="1" dirty="0" smtClean="0">
                <a:solidFill>
                  <a:srgbClr val="C00000"/>
                </a:solidFill>
              </a:rPr>
              <a:t> la “</a:t>
            </a:r>
            <a:r>
              <a:rPr lang="es-ES" b="1" dirty="0" smtClean="0">
                <a:solidFill>
                  <a:srgbClr val="002060"/>
                </a:solidFill>
              </a:rPr>
              <a:t>imagen de la bestia</a:t>
            </a:r>
            <a:r>
              <a:rPr lang="es-ES" b="1" dirty="0" smtClean="0">
                <a:solidFill>
                  <a:srgbClr val="C00000"/>
                </a:solidFill>
              </a:rPr>
              <a:t>”</a:t>
            </a:r>
            <a:r>
              <a:rPr lang="es-ES" dirty="0" smtClean="0"/>
              <a:t>(Apoc.13:15).</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noAutofit/>
          </a:bodyPr>
          <a:lstStyle/>
          <a:p>
            <a:r>
              <a:rPr lang="es-ES" sz="3600" dirty="0" smtClean="0">
                <a:latin typeface="Agency FB" pitchFamily="34" charset="0"/>
                <a:cs typeface="Aharoni" pitchFamily="2" charset="-79"/>
              </a:rPr>
              <a:t>Un ángel, Pedro, Pablo y Bernabé se niegan a recibir “reverencia”, o ser “adorados”.</a:t>
            </a:r>
            <a:endParaRPr lang="es-ES" sz="3600" dirty="0">
              <a:latin typeface="Agency FB" pitchFamily="34" charset="0"/>
              <a:cs typeface="Aharoni" pitchFamily="2" charset="-79"/>
            </a:endParaRPr>
          </a:p>
        </p:txBody>
      </p:sp>
      <p:sp>
        <p:nvSpPr>
          <p:cNvPr id="3" name="2 Marcador de contenido"/>
          <p:cNvSpPr>
            <a:spLocks noGrp="1"/>
          </p:cNvSpPr>
          <p:nvPr>
            <p:ph idx="1"/>
          </p:nvPr>
        </p:nvSpPr>
        <p:spPr>
          <a:xfrm>
            <a:off x="457200" y="1600200"/>
            <a:ext cx="4618856" cy="4925144"/>
          </a:xfrm>
          <a:solidFill>
            <a:srgbClr val="FFFF00"/>
          </a:solidFill>
        </p:spPr>
        <p:txBody>
          <a:bodyPr>
            <a:normAutofit fontScale="92500"/>
          </a:bodyPr>
          <a:lstStyle/>
          <a:p>
            <a:pPr algn="ctr"/>
            <a:endParaRPr lang="es-ES" dirty="0" smtClean="0">
              <a:solidFill>
                <a:srgbClr val="0070C0"/>
              </a:solidFill>
            </a:endParaRPr>
          </a:p>
          <a:p>
            <a:pPr algn="ctr"/>
            <a:r>
              <a:rPr lang="es-ES" dirty="0" smtClean="0">
                <a:solidFill>
                  <a:srgbClr val="0070C0"/>
                </a:solidFill>
              </a:rPr>
              <a:t>Así como ningún </a:t>
            </a:r>
            <a:r>
              <a:rPr lang="es-ES" b="1" u="sng" dirty="0" smtClean="0">
                <a:solidFill>
                  <a:srgbClr val="0070C0"/>
                </a:solidFill>
              </a:rPr>
              <a:t>concilio</a:t>
            </a:r>
            <a:r>
              <a:rPr lang="es-ES" dirty="0" smtClean="0">
                <a:solidFill>
                  <a:srgbClr val="0070C0"/>
                </a:solidFill>
              </a:rPr>
              <a:t> terrenal por importante que sea, tiene autoridad para ordenar dogmas, de la misma manera, ninguna </a:t>
            </a:r>
            <a:r>
              <a:rPr lang="es-ES" b="1" u="sng" dirty="0" smtClean="0">
                <a:solidFill>
                  <a:srgbClr val="0070C0"/>
                </a:solidFill>
              </a:rPr>
              <a:t>persona</a:t>
            </a:r>
            <a:r>
              <a:rPr lang="es-ES" dirty="0" smtClean="0">
                <a:solidFill>
                  <a:srgbClr val="0070C0"/>
                </a:solidFill>
              </a:rPr>
              <a:t> de la iglesia, o </a:t>
            </a:r>
            <a:r>
              <a:rPr lang="es-ES" b="1" u="sng" dirty="0" smtClean="0">
                <a:solidFill>
                  <a:srgbClr val="0070C0"/>
                </a:solidFill>
              </a:rPr>
              <a:t>ser celestial</a:t>
            </a:r>
            <a:r>
              <a:rPr lang="es-ES" dirty="0" smtClean="0">
                <a:solidFill>
                  <a:srgbClr val="0070C0"/>
                </a:solidFill>
              </a:rPr>
              <a:t> es digno de recibir </a:t>
            </a:r>
            <a:r>
              <a:rPr lang="es-ES" b="1" u="sng" dirty="0" smtClean="0">
                <a:solidFill>
                  <a:srgbClr val="0070C0"/>
                </a:solidFill>
              </a:rPr>
              <a:t>“reverencia”</a:t>
            </a:r>
            <a:r>
              <a:rPr lang="es-ES" dirty="0" smtClean="0">
                <a:solidFill>
                  <a:srgbClr val="0070C0"/>
                </a:solidFill>
              </a:rPr>
              <a:t>, o ser </a:t>
            </a:r>
            <a:r>
              <a:rPr lang="es-ES" b="1" u="sng" dirty="0" smtClean="0">
                <a:solidFill>
                  <a:srgbClr val="0070C0"/>
                </a:solidFill>
              </a:rPr>
              <a:t>“adorado”</a:t>
            </a:r>
            <a:r>
              <a:rPr lang="es-ES" dirty="0" smtClean="0">
                <a:solidFill>
                  <a:srgbClr val="0070C0"/>
                </a:solidFill>
              </a:rPr>
              <a:t>, sino Dios. </a:t>
            </a:r>
          </a:p>
          <a:p>
            <a:endParaRPr lang="es-ES" dirty="0" smtClean="0"/>
          </a:p>
        </p:txBody>
      </p:sp>
      <p:pic>
        <p:nvPicPr>
          <p:cNvPr id="21506" name="Picture 2" descr="http://t0.gstatic.com/images?q=tbn:mJNAG2RhwI59ZM:http://www.obispadodechiclayo.pe/imagenes/semana_santa/adoracion.jpg">
            <a:hlinkClick r:id="rId2"/>
          </p:cNvPr>
          <p:cNvPicPr>
            <a:picLocks noChangeAspect="1" noChangeArrowheads="1"/>
          </p:cNvPicPr>
          <p:nvPr/>
        </p:nvPicPr>
        <p:blipFill>
          <a:blip r:embed="rId3" cstate="print"/>
          <a:srcRect/>
          <a:stretch>
            <a:fillRect/>
          </a:stretch>
        </p:blipFill>
        <p:spPr bwMode="auto">
          <a:xfrm>
            <a:off x="5436096" y="1988840"/>
            <a:ext cx="3312368"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1506"/>
                                        </p:tgtEl>
                                        <p:attrNameLst>
                                          <p:attrName>style.visibility</p:attrName>
                                        </p:attrNameLst>
                                      </p:cBhvr>
                                      <p:to>
                                        <p:strVal val="visible"/>
                                      </p:to>
                                    </p:set>
                                    <p:animEffect transition="in" filter="diamond(in)">
                                      <p:cBhvr>
                                        <p:cTn id="22" dur="20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111618" name="Picture 2" descr="http://t0.gstatic.com/images?q=tbn:G6rkhpyK5SmHjM:http://www.conocereisdeverdad.org/pic/_4_44b9862dbdf63.jpg">
            <a:hlinkClick r:id="rId2"/>
          </p:cNvPr>
          <p:cNvPicPr>
            <a:picLocks noChangeAspect="1" noChangeArrowheads="1"/>
          </p:cNvPicPr>
          <p:nvPr/>
        </p:nvPicPr>
        <p:blipFill>
          <a:blip r:embed="rId3" cstate="print"/>
          <a:srcRect/>
          <a:stretch>
            <a:fillRect/>
          </a:stretch>
        </p:blipFill>
        <p:spPr bwMode="auto">
          <a:xfrm>
            <a:off x="755576" y="1340768"/>
            <a:ext cx="3528392" cy="4104456"/>
          </a:xfrm>
          <a:prstGeom prst="rect">
            <a:avLst/>
          </a:prstGeom>
          <a:noFill/>
        </p:spPr>
      </p:pic>
      <p:sp>
        <p:nvSpPr>
          <p:cNvPr id="8" name="7 Rectángulo"/>
          <p:cNvSpPr/>
          <p:nvPr/>
        </p:nvSpPr>
        <p:spPr>
          <a:xfrm>
            <a:off x="4788024" y="836712"/>
            <a:ext cx="3816424" cy="4524315"/>
          </a:xfrm>
          <a:prstGeom prst="rect">
            <a:avLst/>
          </a:prstGeom>
        </p:spPr>
        <p:txBody>
          <a:bodyPr wrap="square">
            <a:spAutoFit/>
          </a:bodyPr>
          <a:lstStyle/>
          <a:p>
            <a:pPr>
              <a:buNone/>
            </a:pPr>
            <a:r>
              <a:rPr lang="es-ES" sz="3600" b="1" dirty="0" smtClean="0">
                <a:solidFill>
                  <a:srgbClr val="FF0000"/>
                </a:solidFill>
              </a:rPr>
              <a:t>Apoc.19:10. </a:t>
            </a:r>
          </a:p>
          <a:p>
            <a:pPr algn="ctr">
              <a:buNone/>
            </a:pPr>
            <a:r>
              <a:rPr lang="es-ES" sz="2800" dirty="0" smtClean="0"/>
              <a:t>     Yo (Juan) me</a:t>
            </a:r>
            <a:r>
              <a:rPr lang="es-ES" sz="2800" b="1" u="sng" dirty="0" smtClean="0">
                <a:solidFill>
                  <a:srgbClr val="00B0F0"/>
                </a:solidFill>
              </a:rPr>
              <a:t> postré</a:t>
            </a:r>
            <a:r>
              <a:rPr lang="es-ES" sz="2800" dirty="0" smtClean="0"/>
              <a:t> a sus pies para </a:t>
            </a:r>
            <a:r>
              <a:rPr lang="es-ES" sz="2800" b="1" u="sng" dirty="0" smtClean="0">
                <a:solidFill>
                  <a:srgbClr val="00B0F0"/>
                </a:solidFill>
              </a:rPr>
              <a:t>adorarlo</a:t>
            </a:r>
            <a:r>
              <a:rPr lang="es-ES" sz="2800" dirty="0" smtClean="0"/>
              <a:t>. Y él me dijo: </a:t>
            </a:r>
            <a:r>
              <a:rPr lang="es-ES" sz="2800" b="1" u="sng" dirty="0" smtClean="0">
                <a:solidFill>
                  <a:srgbClr val="00B0F0"/>
                </a:solidFill>
              </a:rPr>
              <a:t>“No hagas eso</a:t>
            </a:r>
            <a:r>
              <a:rPr lang="es-ES" sz="2800" dirty="0" smtClean="0"/>
              <a:t>. Yo soy siervo como tú y como tus hermanos que se atienen al testimonio de Jesús. </a:t>
            </a:r>
            <a:r>
              <a:rPr lang="es-ES" sz="2800" b="1" u="sng" dirty="0" smtClean="0">
                <a:solidFill>
                  <a:srgbClr val="00B0F0"/>
                </a:solidFill>
              </a:rPr>
              <a:t>¡Adora a Dios!</a:t>
            </a:r>
            <a:r>
              <a:rPr lang="es-ES" sz="2800" dirty="0" smtClean="0"/>
              <a:t> (Léase Apoc.22:8).</a:t>
            </a:r>
            <a:endParaRPr lang="es-E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diamond(in)">
                                      <p:cBhvr>
                                        <p:cTn id="7" dur="2000"/>
                                        <p:tgtEl>
                                          <p:spTgt spid="11161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to="" calcmode="lin" valueType="num">
                                      <p:cBhvr>
                                        <p:cTn id="1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4.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3826768" cy="5544615"/>
          </a:xfrm>
        </p:spPr>
        <p:txBody>
          <a:bodyPr>
            <a:normAutofit lnSpcReduction="10000"/>
          </a:bodyPr>
          <a:lstStyle/>
          <a:p>
            <a:r>
              <a:rPr lang="es-ES" b="1" dirty="0" smtClean="0">
                <a:solidFill>
                  <a:srgbClr val="FF0000"/>
                </a:solidFill>
              </a:rPr>
              <a:t>Hechos 10:25-26.</a:t>
            </a:r>
          </a:p>
          <a:p>
            <a:pPr algn="ctr"/>
            <a:r>
              <a:rPr lang="es-ES" dirty="0" smtClean="0"/>
              <a:t>Cuando Pedro entraba, salió Cornelio a recibirlo, y </a:t>
            </a:r>
            <a:r>
              <a:rPr lang="es-ES" b="1" u="sng" dirty="0" smtClean="0"/>
              <a:t>postrándose</a:t>
            </a:r>
            <a:r>
              <a:rPr lang="es-ES" dirty="0" smtClean="0"/>
              <a:t> a sus pies, </a:t>
            </a:r>
            <a:r>
              <a:rPr lang="es-ES" b="1" u="sng" dirty="0" smtClean="0"/>
              <a:t>adoró</a:t>
            </a:r>
            <a:r>
              <a:rPr lang="es-ES" dirty="0" smtClean="0"/>
              <a:t>. 26 Pedro lo levantó, diciendo: “</a:t>
            </a:r>
            <a:r>
              <a:rPr lang="es-ES" b="1" u="sng" dirty="0" smtClean="0"/>
              <a:t>Levántate</a:t>
            </a:r>
            <a:r>
              <a:rPr lang="es-ES" dirty="0" smtClean="0"/>
              <a:t>, que </a:t>
            </a:r>
            <a:r>
              <a:rPr lang="es-ES" b="1" u="sng" dirty="0" smtClean="0"/>
              <a:t>yo también soy hombre”.</a:t>
            </a:r>
            <a:endParaRPr lang="es-ES" b="1" u="sng" dirty="0"/>
          </a:p>
        </p:txBody>
      </p:sp>
      <p:pic>
        <p:nvPicPr>
          <p:cNvPr id="20482" name="Picture 2" descr="http://t3.gstatic.com/images?q=tbn:EJdPqMF5bxLwVM:http://lagalladadelccg.blogia.com/upload/20090305020931-devocional-2-corazon-contrito.jpg">
            <a:hlinkClick r:id="rId2"/>
          </p:cNvPr>
          <p:cNvPicPr>
            <a:picLocks noChangeAspect="1" noChangeArrowheads="1"/>
          </p:cNvPicPr>
          <p:nvPr/>
        </p:nvPicPr>
        <p:blipFill>
          <a:blip r:embed="rId3" cstate="print"/>
          <a:srcRect/>
          <a:stretch>
            <a:fillRect/>
          </a:stretch>
        </p:blipFill>
        <p:spPr bwMode="auto">
          <a:xfrm>
            <a:off x="6156176" y="3789040"/>
            <a:ext cx="2664296" cy="2736304"/>
          </a:xfrm>
          <a:prstGeom prst="rect">
            <a:avLst/>
          </a:prstGeom>
          <a:noFill/>
        </p:spPr>
      </p:pic>
      <p:pic>
        <p:nvPicPr>
          <p:cNvPr id="20484" name="Picture 4" descr="http://t2.gstatic.com/images?q=tbn:-gD2JgT5O-0yMM:http://1.bp.blogspot.com/_EHXxyfYlzyM/TBZIlNlQD_I/AAAAAAAAAHc/fRYJiuXZncs/s1600/san%2Bpedro%2Bapostol.jpg">
            <a:hlinkClick r:id="rId4"/>
          </p:cNvPr>
          <p:cNvPicPr>
            <a:picLocks noChangeAspect="1" noChangeArrowheads="1"/>
          </p:cNvPicPr>
          <p:nvPr/>
        </p:nvPicPr>
        <p:blipFill>
          <a:blip r:embed="rId5" cstate="print"/>
          <a:srcRect/>
          <a:stretch>
            <a:fillRect/>
          </a:stretch>
        </p:blipFill>
        <p:spPr bwMode="auto">
          <a:xfrm>
            <a:off x="4644008" y="692696"/>
            <a:ext cx="2376264" cy="27363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diamond(in)">
                                      <p:cBhvr>
                                        <p:cTn id="7" dur="20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20484"/>
                                        </p:tgtEl>
                                        <p:attrNameLst>
                                          <p:attrName>style.visibility</p:attrName>
                                        </p:attrNameLst>
                                      </p:cBhvr>
                                      <p:to>
                                        <p:strVal val="visible"/>
                                      </p:to>
                                    </p:set>
                                    <p:anim calcmode="lin" valueType="num">
                                      <p:cBhvr>
                                        <p:cTn id="22" dur="1000" fill="hold"/>
                                        <p:tgtEl>
                                          <p:spTgt spid="20484"/>
                                        </p:tgtEl>
                                        <p:attrNameLst>
                                          <p:attrName>ppt_w</p:attrName>
                                        </p:attrNameLst>
                                      </p:cBhvr>
                                      <p:tavLst>
                                        <p:tav tm="0">
                                          <p:val>
                                            <p:strVal val="#ppt_w*0.70"/>
                                          </p:val>
                                        </p:tav>
                                        <p:tav tm="100000">
                                          <p:val>
                                            <p:strVal val="#ppt_w"/>
                                          </p:val>
                                        </p:tav>
                                      </p:tavLst>
                                    </p:anim>
                                    <p:anim calcmode="lin" valueType="num">
                                      <p:cBhvr>
                                        <p:cTn id="23" dur="1000" fill="hold"/>
                                        <p:tgtEl>
                                          <p:spTgt spid="20484"/>
                                        </p:tgtEl>
                                        <p:attrNameLst>
                                          <p:attrName>ppt_h</p:attrName>
                                        </p:attrNameLst>
                                      </p:cBhvr>
                                      <p:tavLst>
                                        <p:tav tm="0">
                                          <p:val>
                                            <p:strVal val="#ppt_h"/>
                                          </p:val>
                                        </p:tav>
                                        <p:tav tm="100000">
                                          <p:val>
                                            <p:strVal val="#ppt_h"/>
                                          </p:val>
                                        </p:tav>
                                      </p:tavLst>
                                    </p:anim>
                                    <p:animEffect transition="in" filter="fade">
                                      <p:cBhvr>
                                        <p:cTn id="24" dur="10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rgbClr val="FFFF00"/>
          </a:solidFill>
        </p:spPr>
        <p:txBody>
          <a:bodyPr>
            <a:normAutofit fontScale="92500" lnSpcReduction="10000"/>
          </a:bodyPr>
          <a:lstStyle/>
          <a:p>
            <a:pPr>
              <a:buNone/>
            </a:pPr>
            <a:r>
              <a:rPr lang="es-ES" sz="3500" b="1" dirty="0" smtClean="0">
                <a:solidFill>
                  <a:srgbClr val="FF0000"/>
                </a:solidFill>
              </a:rPr>
              <a:t>Hechos 14:13-15.</a:t>
            </a:r>
          </a:p>
          <a:p>
            <a:pPr algn="ctr">
              <a:buNone/>
            </a:pPr>
            <a:r>
              <a:rPr lang="es-ES" dirty="0" smtClean="0"/>
              <a:t>    Y el sacerdote de Júpiter, trajo </a:t>
            </a:r>
            <a:r>
              <a:rPr lang="es-ES" b="1" dirty="0" smtClean="0">
                <a:solidFill>
                  <a:srgbClr val="00B0F0"/>
                </a:solidFill>
              </a:rPr>
              <a:t>toros</a:t>
            </a:r>
            <a:r>
              <a:rPr lang="es-ES" dirty="0" smtClean="0"/>
              <a:t> y </a:t>
            </a:r>
            <a:r>
              <a:rPr lang="es-ES" b="1" dirty="0" smtClean="0">
                <a:solidFill>
                  <a:srgbClr val="00B0F0"/>
                </a:solidFill>
              </a:rPr>
              <a:t>guirnaldas</a:t>
            </a:r>
            <a:r>
              <a:rPr lang="es-ES" dirty="0" smtClean="0"/>
              <a:t> ante la puerta, y junto con la gente quería ofrecerles </a:t>
            </a:r>
            <a:r>
              <a:rPr lang="es-ES" b="1" u="sng" dirty="0" smtClean="0">
                <a:solidFill>
                  <a:srgbClr val="00B0F0"/>
                </a:solidFill>
              </a:rPr>
              <a:t>sacrificios </a:t>
            </a:r>
            <a:r>
              <a:rPr lang="es-ES" dirty="0" smtClean="0"/>
              <a:t>(a Pablo y Bernabé). 14 Al darse cuenta los apóstoles Bernabé y Pablo, </a:t>
            </a:r>
            <a:r>
              <a:rPr lang="es-ES" b="1" u="sng" dirty="0" smtClean="0">
                <a:solidFill>
                  <a:srgbClr val="00B0F0"/>
                </a:solidFill>
              </a:rPr>
              <a:t>rasgaron su ropa,</a:t>
            </a:r>
            <a:r>
              <a:rPr lang="es-ES" dirty="0" smtClean="0"/>
              <a:t> y se levantaron al gentío, dando voces. Les dijeron: </a:t>
            </a:r>
          </a:p>
          <a:p>
            <a:pPr algn="ctr">
              <a:buNone/>
            </a:pPr>
            <a:r>
              <a:rPr lang="es-ES" dirty="0" smtClean="0"/>
              <a:t>     “Varones, </a:t>
            </a:r>
            <a:r>
              <a:rPr lang="es-ES" b="1" u="sng" dirty="0" smtClean="0">
                <a:solidFill>
                  <a:srgbClr val="00B0F0"/>
                </a:solidFill>
              </a:rPr>
              <a:t>¿Por qué hacéis esto?</a:t>
            </a:r>
            <a:r>
              <a:rPr lang="es-ES" dirty="0" smtClean="0"/>
              <a:t> Nosotros también somos </a:t>
            </a:r>
            <a:r>
              <a:rPr lang="es-ES" b="1" u="sng" dirty="0" smtClean="0">
                <a:solidFill>
                  <a:srgbClr val="00B0F0"/>
                </a:solidFill>
              </a:rPr>
              <a:t>hombres semejantes a vosotros</a:t>
            </a:r>
            <a:r>
              <a:rPr lang="es-ES" dirty="0" smtClean="0"/>
              <a:t>, que os anunciamos que de estas </a:t>
            </a:r>
            <a:r>
              <a:rPr lang="es-ES" b="1" u="sng" dirty="0" smtClean="0">
                <a:solidFill>
                  <a:srgbClr val="00B0F0"/>
                </a:solidFill>
              </a:rPr>
              <a:t>vanidades os convirtáis al Dios vivo</a:t>
            </a:r>
            <a:r>
              <a:rPr lang="es-ES" dirty="0" smtClean="0"/>
              <a:t>, que </a:t>
            </a:r>
            <a:r>
              <a:rPr lang="es-ES" b="1" u="sng" dirty="0" smtClean="0">
                <a:solidFill>
                  <a:srgbClr val="00B0F0"/>
                </a:solidFill>
              </a:rPr>
              <a:t>hizo el cielo y la tierra, el mar y todo lo que hay en ellos”</a:t>
            </a:r>
            <a:r>
              <a:rPr lang="es-ES" dirty="0" smtClean="0"/>
              <a:t>. 18 Con estas palabra, apenas pudieron impedir que les </a:t>
            </a:r>
            <a:r>
              <a:rPr lang="es-ES" b="1" u="sng" dirty="0" smtClean="0">
                <a:solidFill>
                  <a:srgbClr val="00B0F0"/>
                </a:solidFill>
              </a:rPr>
              <a:t>ofrecieran sacrificios.</a:t>
            </a:r>
            <a:endParaRPr lang="es-ES" b="1" u="sng" dirty="0">
              <a:solidFill>
                <a:srgbClr val="00B0F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6.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412776"/>
            <a:ext cx="8229600" cy="5112568"/>
          </a:xfrm>
        </p:spPr>
        <p:txBody>
          <a:bodyPr>
            <a:normAutofit fontScale="92500" lnSpcReduction="10000"/>
          </a:bodyPr>
          <a:lstStyle/>
          <a:p>
            <a:pPr algn="ctr">
              <a:buNone/>
            </a:pPr>
            <a:r>
              <a:rPr lang="es-ES" sz="2800" dirty="0" smtClean="0"/>
              <a:t>Lo que nos quiere decir es, que si una persona le rinde </a:t>
            </a:r>
            <a:r>
              <a:rPr lang="es-ES" sz="2800" b="1" dirty="0" smtClean="0">
                <a:solidFill>
                  <a:srgbClr val="0070C0"/>
                </a:solidFill>
              </a:rPr>
              <a:t>“reverencia”</a:t>
            </a:r>
            <a:r>
              <a:rPr lang="es-ES" sz="2800" dirty="0" smtClean="0"/>
              <a:t>, </a:t>
            </a:r>
            <a:r>
              <a:rPr lang="es-ES" sz="2800" b="1" dirty="0" smtClean="0">
                <a:solidFill>
                  <a:srgbClr val="0070C0"/>
                </a:solidFill>
              </a:rPr>
              <a:t>“honra”</a:t>
            </a:r>
            <a:r>
              <a:rPr lang="es-ES" sz="2800" dirty="0" smtClean="0"/>
              <a:t> o </a:t>
            </a:r>
            <a:r>
              <a:rPr lang="es-ES" sz="2800" b="1" dirty="0" smtClean="0">
                <a:solidFill>
                  <a:srgbClr val="0070C0"/>
                </a:solidFill>
              </a:rPr>
              <a:t>“adora”</a:t>
            </a:r>
            <a:r>
              <a:rPr lang="es-ES" sz="2800" dirty="0" smtClean="0"/>
              <a:t> a otro ser que no es Dios, es porque no está </a:t>
            </a:r>
            <a:r>
              <a:rPr lang="es-ES" sz="2800" b="1" dirty="0" smtClean="0">
                <a:solidFill>
                  <a:srgbClr val="FF0000"/>
                </a:solidFill>
              </a:rPr>
              <a:t>convertido.</a:t>
            </a:r>
          </a:p>
          <a:p>
            <a:endParaRPr lang="es-ES" sz="2800" dirty="0" smtClean="0"/>
          </a:p>
          <a:p>
            <a:pPr algn="ctr">
              <a:buNone/>
            </a:pPr>
            <a:r>
              <a:rPr lang="es-ES" sz="2800" dirty="0" smtClean="0"/>
              <a:t>     Después de leer los ejemplos del ángel, de Pedro,  Pablo y Bernabé, </a:t>
            </a:r>
            <a:r>
              <a:rPr lang="es-ES" sz="2800" b="1" dirty="0" smtClean="0">
                <a:solidFill>
                  <a:srgbClr val="FF0000"/>
                </a:solidFill>
              </a:rPr>
              <a:t>¿cuan creé usted que sería la actitud de María, si estuviera viva hoy? </a:t>
            </a:r>
          </a:p>
          <a:p>
            <a:pPr algn="ctr">
              <a:buNone/>
            </a:pPr>
            <a:endParaRPr lang="es-ES" sz="2800" b="1" dirty="0" smtClean="0">
              <a:solidFill>
                <a:srgbClr val="FF0000"/>
              </a:solidFill>
            </a:endParaRPr>
          </a:p>
          <a:p>
            <a:pPr algn="ctr">
              <a:buNone/>
            </a:pPr>
            <a:endParaRPr lang="es-ES" sz="2800" b="1" dirty="0" smtClean="0">
              <a:solidFill>
                <a:srgbClr val="FF0000"/>
              </a:solidFill>
            </a:endParaRPr>
          </a:p>
          <a:p>
            <a:pPr algn="ctr">
              <a:buNone/>
            </a:pPr>
            <a:r>
              <a:rPr lang="es-ES" sz="3000" b="1" dirty="0" smtClean="0"/>
              <a:t>Recordemos sus palabras:</a:t>
            </a:r>
            <a:r>
              <a:rPr lang="es-ES" sz="2800" dirty="0" smtClean="0"/>
              <a:t> </a:t>
            </a:r>
          </a:p>
          <a:p>
            <a:pPr>
              <a:buNone/>
            </a:pPr>
            <a:r>
              <a:rPr lang="es-ES" dirty="0" smtClean="0"/>
              <a:t>     </a:t>
            </a:r>
            <a:r>
              <a:rPr lang="es-ES" sz="4000" b="1" dirty="0" smtClean="0">
                <a:solidFill>
                  <a:srgbClr val="FF0000"/>
                </a:solidFill>
                <a:latin typeface="Algerian" pitchFamily="82" charset="0"/>
              </a:rPr>
              <a:t>“Haced todo lo que él os diga”</a:t>
            </a:r>
            <a:endParaRPr lang="es-ES" sz="4000" b="1" dirty="0">
              <a:solidFill>
                <a:srgbClr val="FF0000"/>
              </a:solidFill>
              <a:latin typeface="Algerian" pitchFamily="82" charset="0"/>
            </a:endParaRPr>
          </a:p>
        </p:txBody>
      </p:sp>
      <p:sp>
        <p:nvSpPr>
          <p:cNvPr id="4" name="3 Terminador"/>
          <p:cNvSpPr/>
          <p:nvPr/>
        </p:nvSpPr>
        <p:spPr>
          <a:xfrm>
            <a:off x="0" y="260648"/>
            <a:ext cx="9144000" cy="1080120"/>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3200" dirty="0" smtClean="0">
                <a:latin typeface="Algerian" pitchFamily="82" charset="0"/>
              </a:rPr>
              <a:t>¿Què es lo que nos quiere decir el apóstol Pablo?</a:t>
            </a:r>
            <a:endParaRPr lang="es-ES" sz="3200" dirty="0">
              <a:latin typeface="Algerian" pitchFamily="8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251520" y="274638"/>
            <a:ext cx="8568952" cy="1143000"/>
          </a:xfrm>
          <a:solidFill>
            <a:srgbClr val="002060"/>
          </a:solidFill>
        </p:spPr>
        <p:txBody>
          <a:bodyPr>
            <a:normAutofit fontScale="90000"/>
          </a:bodyPr>
          <a:lstStyle/>
          <a:p>
            <a:r>
              <a:rPr lang="es-ES" b="1" i="1" dirty="0" smtClean="0">
                <a:solidFill>
                  <a:srgbClr val="FFFF00"/>
                </a:solidFill>
                <a:latin typeface="Arial Narrow" pitchFamily="34" charset="0"/>
              </a:rPr>
              <a:t>Finalmente el dogma de la iglesia dice:</a:t>
            </a:r>
            <a:endParaRPr lang="es-ES" b="1" i="1" dirty="0">
              <a:solidFill>
                <a:srgbClr val="FFFF00"/>
              </a:solidFill>
              <a:latin typeface="Arial Narrow" pitchFamily="34" charset="0"/>
            </a:endParaRPr>
          </a:p>
        </p:txBody>
      </p:sp>
      <p:sp>
        <p:nvSpPr>
          <p:cNvPr id="3" name="2 Marcador de contenido"/>
          <p:cNvSpPr>
            <a:spLocks noGrp="1"/>
          </p:cNvSpPr>
          <p:nvPr>
            <p:ph sz="half" idx="1"/>
          </p:nvPr>
        </p:nvSpPr>
        <p:spPr>
          <a:xfrm>
            <a:off x="457200" y="1600200"/>
            <a:ext cx="4038600" cy="3124943"/>
          </a:xfrm>
          <a:solidFill>
            <a:srgbClr val="FFC000"/>
          </a:solidFill>
        </p:spPr>
        <p:txBody>
          <a:bodyPr>
            <a:normAutofit lnSpcReduction="10000"/>
          </a:bodyPr>
          <a:lstStyle/>
          <a:p>
            <a:r>
              <a:rPr lang="es-AR" b="1" dirty="0" smtClean="0"/>
              <a:t>Cuida tu fe!</a:t>
            </a:r>
            <a:r>
              <a:rPr lang="es-AR" dirty="0" smtClean="0"/>
              <a:t/>
            </a:r>
            <a:br>
              <a:rPr lang="es-AR" dirty="0" smtClean="0"/>
            </a:br>
            <a:r>
              <a:rPr lang="es-AR" dirty="0" smtClean="0"/>
              <a:t>Ten siempre a María presente en tu vida.</a:t>
            </a:r>
          </a:p>
          <a:p>
            <a:r>
              <a:rPr lang="es-AR" dirty="0" smtClean="0"/>
              <a:t>María es nuestra Abogada, tengámosla siempre presente. </a:t>
            </a:r>
            <a:endParaRPr lang="es-ES" dirty="0"/>
          </a:p>
        </p:txBody>
      </p:sp>
      <p:sp>
        <p:nvSpPr>
          <p:cNvPr id="5" name="4 Marcador de contenido"/>
          <p:cNvSpPr>
            <a:spLocks noGrp="1"/>
          </p:cNvSpPr>
          <p:nvPr>
            <p:ph sz="half" idx="2"/>
          </p:nvPr>
        </p:nvSpPr>
        <p:spPr>
          <a:xfrm>
            <a:off x="4648200" y="1600201"/>
            <a:ext cx="4038600" cy="3052935"/>
          </a:xfrm>
          <a:solidFill>
            <a:srgbClr val="FFC000"/>
          </a:solidFill>
        </p:spPr>
        <p:txBody>
          <a:bodyPr>
            <a:normAutofit lnSpcReduction="10000"/>
          </a:bodyPr>
          <a:lstStyle/>
          <a:p>
            <a:r>
              <a:rPr lang="es-ES" dirty="0" smtClean="0"/>
              <a:t>Mientras que Dios dice que para conservar la fe tenemos que mantener siempre </a:t>
            </a:r>
            <a:r>
              <a:rPr lang="es-ES" b="1" dirty="0" smtClean="0">
                <a:solidFill>
                  <a:srgbClr val="FF0000"/>
                </a:solidFill>
              </a:rPr>
              <a:t>“Puestos los ojos en Jesús, el autor y consumador de la fe”</a:t>
            </a:r>
            <a:r>
              <a:rPr lang="es-ES" dirty="0" smtClean="0"/>
              <a:t> (hebreos 12:2).</a:t>
            </a:r>
            <a:endParaRPr lang="es-ES" dirty="0"/>
          </a:p>
        </p:txBody>
      </p:sp>
      <p:sp>
        <p:nvSpPr>
          <p:cNvPr id="6" name="5 Terminador"/>
          <p:cNvSpPr/>
          <p:nvPr/>
        </p:nvSpPr>
        <p:spPr>
          <a:xfrm>
            <a:off x="251520" y="4869160"/>
            <a:ext cx="8892480" cy="1656184"/>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dirty="0" smtClean="0"/>
              <a:t>Lo que hemos aprendido de lo que dice la Palabra de Dios es que, la misión encomendada por Dios  a la virgen María fue, que a través de ella, el Hijo de Dios tomara la forma humana ,no más.</a:t>
            </a:r>
            <a:endParaRPr lang="es-E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5">
                                            <p:bg/>
                                          </p:spTgt>
                                        </p:tgtEl>
                                        <p:attrNameLst>
                                          <p:attrName>style.visibility</p:attrName>
                                        </p:attrNameLst>
                                      </p:cBhvr>
                                      <p:to>
                                        <p:strVal val="visible"/>
                                      </p:to>
                                    </p:set>
                                    <p:anim to="" calcmode="lin" valueType="num">
                                      <p:cBhvr>
                                        <p:cTn id="27" dur="1" fill="hold"/>
                                        <p:tgtEl>
                                          <p:spTgt spid="5">
                                            <p:bg/>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 to="" calcmode="lin" valueType="num">
                                      <p:cBhvr>
                                        <p:cTn id="32" dur="1" fill="hold"/>
                                        <p:tgtEl>
                                          <p:spTgt spid="5">
                                            <p:txEl>
                                              <p:pRg st="0" end="0"/>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to="" calcmode="lin" valueType="num">
                                      <p:cBhvr>
                                        <p:cTn id="3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animBg="1"/>
      <p:bldP spid="5" grpId="0" build="p" animBg="1"/>
      <p:bldP spid="6"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latin typeface="Algerian" pitchFamily="82" charset="0"/>
              </a:rPr>
              <a:t>¿María Tuvo más hijos?</a:t>
            </a:r>
            <a:endParaRPr lang="es-ES" dirty="0">
              <a:latin typeface="Algerian" pitchFamily="82" charset="0"/>
            </a:endParaRPr>
          </a:p>
        </p:txBody>
      </p:sp>
      <p:sp>
        <p:nvSpPr>
          <p:cNvPr id="3" name="2 Marcador de contenido"/>
          <p:cNvSpPr>
            <a:spLocks noGrp="1"/>
          </p:cNvSpPr>
          <p:nvPr>
            <p:ph idx="1"/>
          </p:nvPr>
        </p:nvSpPr>
        <p:spPr>
          <a:xfrm>
            <a:off x="457200" y="1600200"/>
            <a:ext cx="8229600" cy="5257800"/>
          </a:xfrm>
        </p:spPr>
        <p:txBody>
          <a:bodyPr>
            <a:normAutofit fontScale="92500" lnSpcReduction="20000"/>
          </a:bodyPr>
          <a:lstStyle/>
          <a:p>
            <a:pPr algn="ctr">
              <a:buNone/>
            </a:pPr>
            <a:r>
              <a:rPr lang="es-ES" dirty="0" smtClean="0"/>
              <a:t>Este es un tema que ha despertado controversia, para responder esta pregunta, dejemos que la misma Biblia nos lo diga.</a:t>
            </a:r>
          </a:p>
          <a:p>
            <a:pPr>
              <a:buNone/>
            </a:pPr>
            <a:r>
              <a:rPr lang="es-ES" sz="3500" b="1" dirty="0" smtClean="0">
                <a:solidFill>
                  <a:srgbClr val="FF0000"/>
                </a:solidFill>
              </a:rPr>
              <a:t>Lucas 2:41-42.</a:t>
            </a:r>
          </a:p>
          <a:p>
            <a:pPr>
              <a:buNone/>
            </a:pPr>
            <a:r>
              <a:rPr lang="es-ES" dirty="0" smtClean="0"/>
              <a:t>    </a:t>
            </a:r>
            <a:r>
              <a:rPr lang="es-ES" u="sng" dirty="0" smtClean="0"/>
              <a:t> </a:t>
            </a:r>
            <a:r>
              <a:rPr lang="es-ES" b="1" u="sng" dirty="0" smtClean="0"/>
              <a:t>Los padres</a:t>
            </a:r>
            <a:r>
              <a:rPr lang="es-ES" b="1" dirty="0" smtClean="0"/>
              <a:t> de Jesús iban todos los años a la fiesta de la pascua</a:t>
            </a:r>
            <a:r>
              <a:rPr lang="es-ES" dirty="0" smtClean="0"/>
              <a:t>. Note que los menciona a ellos solos, los </a:t>
            </a:r>
            <a:r>
              <a:rPr lang="es-ES" b="1" dirty="0" smtClean="0">
                <a:solidFill>
                  <a:srgbClr val="FF0000"/>
                </a:solidFill>
              </a:rPr>
              <a:t>“padres”. </a:t>
            </a:r>
          </a:p>
          <a:p>
            <a:endParaRPr lang="es-ES" dirty="0" smtClean="0"/>
          </a:p>
          <a:p>
            <a:pPr>
              <a:buNone/>
            </a:pPr>
            <a:r>
              <a:rPr lang="es-ES" dirty="0" smtClean="0"/>
              <a:t>     42 </a:t>
            </a:r>
            <a:r>
              <a:rPr lang="es-ES" b="1" dirty="0" smtClean="0"/>
              <a:t>Cuando él (Jesús), tuvo doce años, </a:t>
            </a:r>
            <a:r>
              <a:rPr lang="es-ES" b="1" u="sng" dirty="0" smtClean="0"/>
              <a:t>subieron </a:t>
            </a:r>
            <a:r>
              <a:rPr lang="es-ES" b="1" dirty="0" smtClean="0"/>
              <a:t>a Jerusalén a la fiesta de la pascua</a:t>
            </a:r>
            <a:r>
              <a:rPr lang="es-ES" dirty="0" smtClean="0"/>
              <a:t>. </a:t>
            </a:r>
          </a:p>
          <a:p>
            <a:pPr>
              <a:buNone/>
            </a:pPr>
            <a:r>
              <a:rPr lang="es-ES" b="1" dirty="0" smtClean="0">
                <a:solidFill>
                  <a:srgbClr val="FF0000"/>
                </a:solidFill>
              </a:rPr>
              <a:t>                        ¿Quiénes subieron?</a:t>
            </a:r>
            <a:r>
              <a:rPr lang="es-ES" dirty="0" smtClean="0"/>
              <a:t> </a:t>
            </a:r>
          </a:p>
          <a:p>
            <a:pPr>
              <a:buNone/>
            </a:pPr>
            <a:r>
              <a:rPr lang="es-ES" dirty="0" smtClean="0"/>
              <a:t>                          </a:t>
            </a:r>
            <a:r>
              <a:rPr lang="es-ES" u="sng" dirty="0" smtClean="0"/>
              <a:t>José, María y Jesús.  </a:t>
            </a:r>
            <a:endParaRPr lang="es-ES" u="sng"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to="" calcmode="lin" valueType="num">
                                      <p:cBhvr>
                                        <p:cTn id="32" dur="1" fill="hold"/>
                                        <p:tgtEl>
                                          <p:spTgt spid="3">
                                            <p:txEl>
                                              <p:pRg st="5" end="5"/>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to="" calcmode="lin" valueType="num">
                                      <p:cBhvr>
                                        <p:cTn id="3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85000" lnSpcReduction="20000"/>
          </a:bodyPr>
          <a:lstStyle/>
          <a:p>
            <a:pPr algn="ctr"/>
            <a:r>
              <a:rPr lang="es-ES" dirty="0" smtClean="0"/>
              <a:t>Allí en la fiesta, el niño se les extravía, pero resulta que los extraviados eran ellos, los padres.</a:t>
            </a:r>
          </a:p>
          <a:p>
            <a:pPr>
              <a:buNone/>
            </a:pPr>
            <a:endParaRPr lang="es-ES" dirty="0" smtClean="0"/>
          </a:p>
          <a:p>
            <a:pPr>
              <a:buNone/>
            </a:pPr>
            <a:r>
              <a:rPr lang="es-ES" dirty="0" smtClean="0"/>
              <a:t>    Cuando le hallaron en el templo, su madre dijo: “He aquí, Tu </a:t>
            </a:r>
            <a:r>
              <a:rPr lang="es-ES" b="1" dirty="0" smtClean="0">
                <a:solidFill>
                  <a:srgbClr val="FF0000"/>
                </a:solidFill>
              </a:rPr>
              <a:t>padre y yo</a:t>
            </a:r>
            <a:r>
              <a:rPr lang="es-ES" dirty="0" smtClean="0"/>
              <a:t> te hemos buscado con angustia” (vers.46-48).</a:t>
            </a:r>
          </a:p>
          <a:p>
            <a:endParaRPr lang="es-ES" dirty="0" smtClean="0"/>
          </a:p>
          <a:p>
            <a:r>
              <a:rPr lang="es-ES" dirty="0" smtClean="0"/>
              <a:t>Verso.51. Entonces descendió con ellos </a:t>
            </a:r>
            <a:r>
              <a:rPr lang="es-ES" u="sng" dirty="0" smtClean="0"/>
              <a:t>(José y María)</a:t>
            </a:r>
            <a:r>
              <a:rPr lang="es-ES" dirty="0" smtClean="0"/>
              <a:t> a Nazaret, y estaba sujeto a ellos, </a:t>
            </a:r>
            <a:r>
              <a:rPr lang="es-ES" b="1" dirty="0" smtClean="0">
                <a:solidFill>
                  <a:srgbClr val="FF0000"/>
                </a:solidFill>
              </a:rPr>
              <a:t>sus padres.</a:t>
            </a:r>
          </a:p>
          <a:p>
            <a:endParaRPr lang="es-ES" dirty="0" smtClean="0"/>
          </a:p>
          <a:p>
            <a:r>
              <a:rPr lang="es-ES" dirty="0" smtClean="0"/>
              <a:t>Hasta aquí encontramos a María con José, a José </a:t>
            </a:r>
            <a:r>
              <a:rPr lang="es-ES" b="1" u="sng" dirty="0" smtClean="0">
                <a:solidFill>
                  <a:srgbClr val="FF0000"/>
                </a:solidFill>
              </a:rPr>
              <a:t>no se lo vuelve a mencionar en la Escritura</a:t>
            </a:r>
            <a:r>
              <a:rPr lang="es-ES" dirty="0" smtClean="0"/>
              <a:t>, lo que indica que en este lapso, cuando Jesús tenía 12 años hasta cuando tenía 30, José </a:t>
            </a:r>
            <a:r>
              <a:rPr lang="es-ES" b="1" dirty="0" smtClean="0">
                <a:solidFill>
                  <a:srgbClr val="FF0000"/>
                </a:solidFill>
              </a:rPr>
              <a:t>murió.</a:t>
            </a:r>
          </a:p>
          <a:p>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to="" calcmode="lin" valueType="num">
                                      <p:cBhvr>
                                        <p:cTn id="17" dur="1" fill="hold"/>
                                        <p:tgtEl>
                                          <p:spTgt spid="3">
                                            <p:txEl>
                                              <p:pRg st="4" end="4"/>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to="" calcmode="lin" valueType="num">
                                      <p:cBhvr>
                                        <p:cTn id="2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3"/>
            <a:ext cx="8229600" cy="5256584"/>
          </a:xfrm>
          <a:solidFill>
            <a:srgbClr val="92D050"/>
          </a:solidFill>
        </p:spPr>
        <p:txBody>
          <a:bodyPr>
            <a:normAutofit lnSpcReduction="10000"/>
          </a:bodyPr>
          <a:lstStyle/>
          <a:p>
            <a:pPr algn="ctr">
              <a:buNone/>
            </a:pPr>
            <a:r>
              <a:rPr lang="es-ES" dirty="0" smtClean="0"/>
              <a:t> Cuando Jesús estaba crucificado, y vio a su madre con su corazón quebrantado de dolor, y al discípulo que él amaba, dijo: </a:t>
            </a:r>
            <a:r>
              <a:rPr lang="es-ES" b="1" dirty="0" smtClean="0">
                <a:solidFill>
                  <a:srgbClr val="FF0000"/>
                </a:solidFill>
              </a:rPr>
              <a:t>“Mujer, ahí tienes a tu hijo”</a:t>
            </a:r>
            <a:r>
              <a:rPr lang="es-ES" dirty="0" smtClean="0"/>
              <a:t>. Y después dijo al discípulo: </a:t>
            </a:r>
            <a:r>
              <a:rPr lang="es-ES" b="1" dirty="0" smtClean="0">
                <a:solidFill>
                  <a:srgbClr val="FF0000"/>
                </a:solidFill>
              </a:rPr>
              <a:t>“Ahí tienes a tu madre”</a:t>
            </a:r>
            <a:r>
              <a:rPr lang="es-ES" dirty="0" smtClean="0"/>
              <a:t>. Y desde aquella hora el discípulo </a:t>
            </a:r>
            <a:r>
              <a:rPr lang="es-ES" b="1" dirty="0" smtClean="0">
                <a:solidFill>
                  <a:srgbClr val="FF0000"/>
                </a:solidFill>
              </a:rPr>
              <a:t>la recibió en su casa</a:t>
            </a:r>
            <a:r>
              <a:rPr lang="es-ES" dirty="0" smtClean="0"/>
              <a:t> (Juan19:26-27).</a:t>
            </a:r>
          </a:p>
          <a:p>
            <a:endParaRPr lang="es-ES" dirty="0" smtClean="0"/>
          </a:p>
          <a:p>
            <a:pPr algn="ctr">
              <a:buNone/>
            </a:pPr>
            <a:r>
              <a:rPr lang="es-ES" dirty="0" smtClean="0"/>
              <a:t>  Si María hubiera tenido más hijos, </a:t>
            </a:r>
            <a:r>
              <a:rPr lang="es-ES" b="1" dirty="0" smtClean="0">
                <a:solidFill>
                  <a:srgbClr val="FF0000"/>
                </a:solidFill>
              </a:rPr>
              <a:t>¿Por qué tendría Jesús que dejar a su madre a cargo de Juan?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b="1" i="1" dirty="0" smtClean="0">
                <a:solidFill>
                  <a:srgbClr val="FF0000"/>
                </a:solidFill>
                <a:latin typeface="Baskerville Old Face" pitchFamily="18" charset="0"/>
              </a:rPr>
              <a:t>¿Entonces los hermanos de Jesús quienes eran?</a:t>
            </a:r>
            <a:endParaRPr lang="es-ES" b="1" i="1" dirty="0">
              <a:solidFill>
                <a:srgbClr val="FF0000"/>
              </a:solidFill>
              <a:latin typeface="Baskerville Old Face" pitchFamily="18" charset="0"/>
            </a:endParaRPr>
          </a:p>
        </p:txBody>
      </p:sp>
      <p:sp>
        <p:nvSpPr>
          <p:cNvPr id="3" name="2 Marcador de contenido"/>
          <p:cNvSpPr>
            <a:spLocks noGrp="1"/>
          </p:cNvSpPr>
          <p:nvPr>
            <p:ph idx="1"/>
          </p:nvPr>
        </p:nvSpPr>
        <p:spPr>
          <a:solidFill>
            <a:srgbClr val="FFFF00"/>
          </a:solidFill>
        </p:spPr>
        <p:txBody>
          <a:bodyPr>
            <a:normAutofit/>
          </a:bodyPr>
          <a:lstStyle/>
          <a:p>
            <a:pPr>
              <a:buNone/>
            </a:pPr>
            <a:r>
              <a:rPr lang="es-ES" sz="3600" b="1" u="sng" dirty="0" smtClean="0">
                <a:solidFill>
                  <a:srgbClr val="FF0000"/>
                </a:solidFill>
                <a:hlinkClick r:id="rId2"/>
              </a:rPr>
              <a:t>Mateo 13:55-56</a:t>
            </a:r>
            <a:r>
              <a:rPr lang="es-ES" sz="3600" b="1" dirty="0" smtClean="0">
                <a:solidFill>
                  <a:srgbClr val="FF0000"/>
                </a:solidFill>
                <a:hlinkClick r:id="rId2"/>
              </a:rPr>
              <a:t>.</a:t>
            </a:r>
            <a:r>
              <a:rPr lang="es-ES" b="1" dirty="0" smtClean="0">
                <a:solidFill>
                  <a:srgbClr val="FF0000"/>
                </a:solidFill>
              </a:rPr>
              <a:t> </a:t>
            </a:r>
          </a:p>
          <a:p>
            <a:pPr algn="ctr"/>
            <a:r>
              <a:rPr lang="es-ES" dirty="0" smtClean="0"/>
              <a:t>¿No es este el hijo del carpintero? ¿No se llama su madre María, y sus hermanos Santiago, José, Simón y Judas?  “¿No están todas sus hermanas con nosotros?”.</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diamond(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amond(in)">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9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496944" cy="6336704"/>
          </a:xfrm>
        </p:spPr>
        <p:txBody>
          <a:bodyPr>
            <a:normAutofit fontScale="85000" lnSpcReduction="10000"/>
          </a:bodyPr>
          <a:lstStyle/>
          <a:p>
            <a:pPr algn="ctr"/>
            <a:r>
              <a:rPr lang="es-ES" sz="4800" b="1" dirty="0" smtClean="0">
                <a:solidFill>
                  <a:srgbClr val="FF0000"/>
                </a:solidFill>
                <a:latin typeface="Algerian" pitchFamily="82" charset="0"/>
              </a:rPr>
              <a:t>El termino “hermano” en el N. Testamento</a:t>
            </a:r>
          </a:p>
          <a:p>
            <a:pPr algn="ctr"/>
            <a:endParaRPr lang="es-ES" dirty="0" smtClean="0"/>
          </a:p>
          <a:p>
            <a:pPr algn="ctr"/>
            <a:r>
              <a:rPr lang="es-ES" dirty="0" smtClean="0"/>
              <a:t>En el griego Koiné, en que se escribió el Nuevo Testamento, el término podía tener un sentido más amplio.</a:t>
            </a:r>
          </a:p>
          <a:p>
            <a:pPr algn="ctr">
              <a:buNone/>
            </a:pPr>
            <a:r>
              <a:rPr lang="es-ES" b="1" dirty="0" smtClean="0">
                <a:solidFill>
                  <a:srgbClr val="FF0000"/>
                </a:solidFill>
              </a:rPr>
              <a:t> </a:t>
            </a:r>
            <a:r>
              <a:rPr lang="es-ES" dirty="0" smtClean="0"/>
              <a:t> En el Nuevo Testamento, el término se usa en sentido literal solo con el significado de "hermano" o </a:t>
            </a:r>
            <a:r>
              <a:rPr lang="es-ES" sz="3600" b="1" dirty="0" smtClean="0">
                <a:solidFill>
                  <a:srgbClr val="FF0000"/>
                </a:solidFill>
              </a:rPr>
              <a:t>"medio hermano". </a:t>
            </a:r>
            <a:r>
              <a:rPr lang="es-ES" sz="3600" dirty="0" smtClean="0"/>
              <a:t>El cual se aplica en dos sentidos.</a:t>
            </a:r>
          </a:p>
          <a:p>
            <a:pPr algn="ctr">
              <a:buNone/>
            </a:pPr>
            <a:endParaRPr lang="es-ES" dirty="0" smtClean="0"/>
          </a:p>
          <a:p>
            <a:pPr algn="ctr">
              <a:buNone/>
            </a:pPr>
            <a:r>
              <a:rPr lang="es-ES" sz="3300" b="1" dirty="0" smtClean="0">
                <a:solidFill>
                  <a:srgbClr val="FF0000"/>
                </a:solidFill>
              </a:rPr>
              <a:t>1) </a:t>
            </a:r>
            <a:r>
              <a:rPr lang="es-ES" dirty="0" smtClean="0"/>
              <a:t> En sentido literal, se emplea para hacer referencia a un hermano</a:t>
            </a:r>
            <a:r>
              <a:rPr lang="es-ES" sz="3800" b="1" u="sng" dirty="0" smtClean="0">
                <a:solidFill>
                  <a:srgbClr val="FF0000"/>
                </a:solidFill>
              </a:rPr>
              <a:t> consanguíneo</a:t>
            </a:r>
            <a:r>
              <a:rPr lang="es-ES" dirty="0" smtClean="0"/>
              <a:t>, </a:t>
            </a:r>
            <a:r>
              <a:rPr lang="es-ES" sz="3800" b="1" u="sng" dirty="0" smtClean="0">
                <a:solidFill>
                  <a:srgbClr val="FF0000"/>
                </a:solidFill>
              </a:rPr>
              <a:t>carnal</a:t>
            </a:r>
            <a:r>
              <a:rPr lang="es-ES" dirty="0" smtClean="0"/>
              <a:t> (los dos progenitores en común) o </a:t>
            </a:r>
            <a:r>
              <a:rPr lang="es-ES" sz="3600" b="1" dirty="0" smtClean="0">
                <a:solidFill>
                  <a:srgbClr val="FF0000"/>
                </a:solidFill>
              </a:rPr>
              <a:t>medio hermano</a:t>
            </a:r>
            <a:r>
              <a:rPr lang="es-ES" dirty="0" smtClean="0"/>
              <a:t> (un solo </a:t>
            </a:r>
            <a:r>
              <a:rPr lang="es-ES" sz="3600" b="1" dirty="0" smtClean="0">
                <a:solidFill>
                  <a:srgbClr val="FF0000"/>
                </a:solidFill>
              </a:rPr>
              <a:t>progenitor</a:t>
            </a:r>
            <a:r>
              <a:rPr lang="es-ES" dirty="0" smtClean="0"/>
              <a:t> en común). </a:t>
            </a:r>
          </a:p>
          <a:p>
            <a:endParaRPr lang="es-E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568952" cy="5904656"/>
          </a:xfrm>
          <a:solidFill>
            <a:schemeClr val="accent6">
              <a:lumMod val="40000"/>
              <a:lumOff val="60000"/>
            </a:schemeClr>
          </a:solidFill>
        </p:spPr>
        <p:txBody>
          <a:bodyPr>
            <a:normAutofit/>
          </a:bodyPr>
          <a:lstStyle/>
          <a:p>
            <a:pPr algn="ctr">
              <a:buNone/>
            </a:pPr>
            <a:r>
              <a:rPr lang="es-ES" b="1" dirty="0" smtClean="0">
                <a:solidFill>
                  <a:srgbClr val="FF0000"/>
                </a:solidFill>
              </a:rPr>
              <a:t>2)</a:t>
            </a:r>
            <a:r>
              <a:rPr lang="es-ES" dirty="0" smtClean="0"/>
              <a:t>   En sentido figurado, la palabra se utiliza para hacer referencia a relaciones personales que</a:t>
            </a:r>
            <a:r>
              <a:rPr lang="es-ES" sz="3600" b="1" dirty="0" smtClean="0">
                <a:solidFill>
                  <a:srgbClr val="FF0000"/>
                </a:solidFill>
              </a:rPr>
              <a:t> no son de parentesco</a:t>
            </a:r>
            <a:r>
              <a:rPr lang="es-ES" dirty="0" smtClean="0"/>
              <a:t>: </a:t>
            </a:r>
          </a:p>
          <a:p>
            <a:pPr algn="ctr">
              <a:buNone/>
            </a:pPr>
            <a:endParaRPr lang="es-ES" dirty="0" smtClean="0"/>
          </a:p>
          <a:p>
            <a:endParaRPr lang="es-ES" dirty="0" smtClean="0"/>
          </a:p>
          <a:p>
            <a:endParaRPr lang="es-ES" dirty="0"/>
          </a:p>
        </p:txBody>
      </p:sp>
      <p:sp>
        <p:nvSpPr>
          <p:cNvPr id="7" name="6 Terminador"/>
          <p:cNvSpPr/>
          <p:nvPr/>
        </p:nvSpPr>
        <p:spPr>
          <a:xfrm>
            <a:off x="539552" y="2348880"/>
            <a:ext cx="4104456" cy="3816424"/>
          </a:xfrm>
          <a:prstGeom prst="flowChartTermina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smtClean="0"/>
              <a:t>En este sentido, se identifica como hermanos a los </a:t>
            </a:r>
            <a:r>
              <a:rPr lang="es-ES" sz="3600" b="1" dirty="0" smtClean="0">
                <a:solidFill>
                  <a:srgbClr val="FF0000"/>
                </a:solidFill>
              </a:rPr>
              <a:t>seguidores de Jesús </a:t>
            </a:r>
            <a:r>
              <a:rPr lang="es-ES" sz="3200" dirty="0" smtClean="0">
                <a:solidFill>
                  <a:srgbClr val="002060"/>
                </a:solidFill>
              </a:rPr>
              <a:t>(</a:t>
            </a:r>
            <a:r>
              <a:rPr lang="es-ES" sz="3200" dirty="0" smtClean="0">
                <a:solidFill>
                  <a:srgbClr val="002060"/>
                </a:solidFill>
                <a:hlinkClick r:id="rId2"/>
              </a:rPr>
              <a:t>Marcos 3:35</a:t>
            </a:r>
            <a:r>
              <a:rPr lang="es-ES" sz="3200" dirty="0" smtClean="0">
                <a:solidFill>
                  <a:srgbClr val="002060"/>
                </a:solidFill>
              </a:rPr>
              <a:t>). </a:t>
            </a:r>
          </a:p>
        </p:txBody>
      </p:sp>
      <p:pic>
        <p:nvPicPr>
          <p:cNvPr id="1026" name="Picture 2" descr="C:\Users\HUMBERTO\Pictures\IGLESIA ADVENTISTA\LA IGLESIA\M066.JPG"/>
          <p:cNvPicPr>
            <a:picLocks noChangeAspect="1" noChangeArrowheads="1"/>
          </p:cNvPicPr>
          <p:nvPr/>
        </p:nvPicPr>
        <p:blipFill>
          <a:blip r:embed="rId3" cstate="print"/>
          <a:srcRect/>
          <a:stretch>
            <a:fillRect/>
          </a:stretch>
        </p:blipFill>
        <p:spPr bwMode="auto">
          <a:xfrm>
            <a:off x="5220072" y="2564904"/>
            <a:ext cx="3415928" cy="2736304"/>
          </a:xfrm>
          <a:prstGeom prst="rect">
            <a:avLst/>
          </a:prstGeom>
          <a:noFill/>
        </p:spPr>
      </p:pic>
      <p:sp>
        <p:nvSpPr>
          <p:cNvPr id="8" name="7 Terminador"/>
          <p:cNvSpPr/>
          <p:nvPr/>
        </p:nvSpPr>
        <p:spPr>
          <a:xfrm>
            <a:off x="4860032" y="5517232"/>
            <a:ext cx="3960440" cy="648072"/>
          </a:xfrm>
          <a:prstGeom prst="flowChartTerminator">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t>Que tienen la misma fe.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to="" calcmode="lin" valueType="num">
                                      <p:cBhvr>
                                        <p:cTn id="17" dur="1" fill="hold"/>
                                        <p:tgtEl>
                                          <p:spTgt spid="102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to="" calcmode="lin" valueType="num">
                                      <p:cBhvr>
                                        <p:cTn id="22" dur="1" fill="hold"/>
                                        <p:tgtEl>
                                          <p:spTgt spid="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amond(in)">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animBg="1"/>
      <p:bldP spid="8"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28800"/>
            <a:ext cx="4330824" cy="4968552"/>
          </a:xfrm>
        </p:spPr>
        <p:txBody>
          <a:bodyPr>
            <a:normAutofit lnSpcReduction="10000"/>
          </a:bodyPr>
          <a:lstStyle/>
          <a:p>
            <a:pPr>
              <a:buNone/>
            </a:pPr>
            <a:r>
              <a:rPr lang="es-ES" sz="3600" b="1" dirty="0" smtClean="0">
                <a:solidFill>
                  <a:srgbClr val="FF0000"/>
                </a:solidFill>
                <a:hlinkClick r:id="rId2"/>
              </a:rPr>
              <a:t>Génesis 13:8</a:t>
            </a:r>
            <a:endParaRPr lang="es-ES" sz="3600" b="1" dirty="0" smtClean="0">
              <a:solidFill>
                <a:schemeClr val="tx2"/>
              </a:solidFill>
            </a:endParaRPr>
          </a:p>
          <a:p>
            <a:pPr algn="ctr">
              <a:buNone/>
            </a:pPr>
            <a:r>
              <a:rPr lang="es-ES" sz="2800" dirty="0" smtClean="0"/>
              <a:t>    Entonces Abrahán dijo a Lot: “No haya altercado entre tu y yo, entre tus pastores  y los míos, porque somos </a:t>
            </a:r>
            <a:r>
              <a:rPr lang="es-ES" b="1" dirty="0" smtClean="0">
                <a:solidFill>
                  <a:srgbClr val="FF0000"/>
                </a:solidFill>
              </a:rPr>
              <a:t>hermanos”</a:t>
            </a:r>
            <a:r>
              <a:rPr lang="es-ES" sz="2800" dirty="0" smtClean="0"/>
              <a:t>. Cuando en realdad Lot era sobrino (Génesis 11:27;31).</a:t>
            </a:r>
          </a:p>
          <a:p>
            <a:endParaRPr lang="es-ES" sz="2800" dirty="0" smtClean="0"/>
          </a:p>
          <a:p>
            <a:pPr>
              <a:buNone/>
            </a:pPr>
            <a:r>
              <a:rPr lang="es-ES" sz="2800" dirty="0" smtClean="0"/>
              <a:t>    </a:t>
            </a:r>
          </a:p>
        </p:txBody>
      </p:sp>
      <p:sp>
        <p:nvSpPr>
          <p:cNvPr id="4" name="3 Terminador"/>
          <p:cNvSpPr/>
          <p:nvPr/>
        </p:nvSpPr>
        <p:spPr>
          <a:xfrm>
            <a:off x="395536" y="332656"/>
            <a:ext cx="8352928" cy="1021832"/>
          </a:xfrm>
          <a:prstGeom prst="flowChartTermina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3200" dirty="0" smtClean="0">
                <a:solidFill>
                  <a:srgbClr val="FFFF00"/>
                </a:solidFill>
                <a:latin typeface="Algerian" pitchFamily="82" charset="0"/>
              </a:rPr>
              <a:t> ¿Cuál era el termino “hermano” en el A. Testamento?</a:t>
            </a:r>
            <a:endParaRPr lang="es-ES" sz="3200" dirty="0">
              <a:solidFill>
                <a:srgbClr val="FFFF00"/>
              </a:solidFill>
              <a:latin typeface="Algerian" pitchFamily="82" charset="0"/>
            </a:endParaRPr>
          </a:p>
        </p:txBody>
      </p:sp>
      <p:pic>
        <p:nvPicPr>
          <p:cNvPr id="2050" name="Picture 2" descr="C:\Users\HUMBERTO\Pictures\Abraham\T880PQCAOLYRXNCAF00BOOCAFTJXOBCAJCMHBWCALZR6QBCAYAS1X9CA42SRGQCA7NVK36CAYDE8UKCAMX3T4SCAET09QZCAX4BM8VCABW5LW4CA58NFBFCAT3O3PXCACEVNQ8CABGKDZXCA9X3XNN.jpg"/>
          <p:cNvPicPr>
            <a:picLocks noChangeAspect="1" noChangeArrowheads="1"/>
          </p:cNvPicPr>
          <p:nvPr/>
        </p:nvPicPr>
        <p:blipFill>
          <a:blip r:embed="rId3" cstate="print"/>
          <a:srcRect/>
          <a:stretch>
            <a:fillRect/>
          </a:stretch>
        </p:blipFill>
        <p:spPr bwMode="auto">
          <a:xfrm>
            <a:off x="5364088" y="1844824"/>
            <a:ext cx="2952328"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diamond(in)">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rgbClr val="92D050"/>
          </a:solidFill>
        </p:spPr>
        <p:txBody>
          <a:bodyPr>
            <a:normAutofit lnSpcReduction="10000"/>
          </a:bodyPr>
          <a:lstStyle/>
          <a:p>
            <a:pPr>
              <a:buNone/>
            </a:pPr>
            <a:r>
              <a:rPr lang="es-ES" sz="3600" b="1" dirty="0" smtClean="0">
                <a:solidFill>
                  <a:srgbClr val="FF0000"/>
                </a:solidFill>
              </a:rPr>
              <a:t>Josué 14:8.</a:t>
            </a:r>
          </a:p>
          <a:p>
            <a:pPr algn="ctr">
              <a:buNone/>
            </a:pPr>
            <a:r>
              <a:rPr lang="es-ES" dirty="0" smtClean="0"/>
              <a:t>    “Pero mis </a:t>
            </a:r>
            <a:r>
              <a:rPr lang="es-ES" b="1" u="sng" dirty="0" smtClean="0">
                <a:solidFill>
                  <a:srgbClr val="FF0000"/>
                </a:solidFill>
              </a:rPr>
              <a:t>hermanos</a:t>
            </a:r>
            <a:r>
              <a:rPr lang="es-ES" dirty="0" smtClean="0"/>
              <a:t>, los que habían subido conmigo (a reconocer la tierra de Canaán), desalentaron el corazón del pueblo”.</a:t>
            </a:r>
          </a:p>
          <a:p>
            <a:pPr algn="ctr">
              <a:buNone/>
            </a:pPr>
            <a:endParaRPr lang="es-ES" dirty="0" smtClean="0"/>
          </a:p>
          <a:p>
            <a:pPr algn="ctr">
              <a:buNone/>
            </a:pPr>
            <a:r>
              <a:rPr lang="es-ES" sz="3500" b="1" u="sng" dirty="0" smtClean="0">
                <a:solidFill>
                  <a:srgbClr val="FF0000"/>
                </a:solidFill>
              </a:rPr>
              <a:t>¿Quiénes eran estos “hermanos” de Caleb? </a:t>
            </a:r>
          </a:p>
          <a:p>
            <a:pPr>
              <a:buNone/>
            </a:pPr>
            <a:endParaRPr lang="es-ES" dirty="0" smtClean="0"/>
          </a:p>
          <a:p>
            <a:pPr algn="ctr">
              <a:buNone/>
            </a:pPr>
            <a:r>
              <a:rPr lang="es-ES" dirty="0" smtClean="0"/>
              <a:t>     Eran parientes lejanos, todos descendían de Jacob. Representaban a las doce tribus de Israel. Léase  Números 13:1-15.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060847"/>
            <a:ext cx="8229600" cy="2736305"/>
          </a:xfrm>
        </p:spPr>
        <p:txBody>
          <a:bodyPr>
            <a:normAutofit/>
          </a:bodyPr>
          <a:lstStyle/>
          <a:p>
            <a:pPr algn="ctr"/>
            <a:r>
              <a:rPr lang="es-ES" dirty="0" smtClean="0"/>
              <a:t>De acuerdo a lo que nos dice la Escritura, estos “hermanos de Jesús” eran </a:t>
            </a:r>
            <a:r>
              <a:rPr lang="es-ES" b="1" dirty="0" smtClean="0">
                <a:solidFill>
                  <a:srgbClr val="FF0000"/>
                </a:solidFill>
              </a:rPr>
              <a:t>hijos de José</a:t>
            </a:r>
            <a:r>
              <a:rPr lang="es-ES" dirty="0" smtClean="0"/>
              <a:t>, de un matrimonio anterior, lo que quiere decir que cuando se caso con María, era </a:t>
            </a:r>
            <a:r>
              <a:rPr lang="es-ES" b="1" dirty="0" smtClean="0">
                <a:solidFill>
                  <a:srgbClr val="FF0000"/>
                </a:solidFill>
              </a:rPr>
              <a:t>viudo</a:t>
            </a:r>
            <a:r>
              <a:rPr lang="es-ES" dirty="0" smtClean="0"/>
              <a:t>, y “justo”.</a:t>
            </a:r>
          </a:p>
          <a:p>
            <a:pPr>
              <a:buNone/>
            </a:pPr>
            <a:endParaRPr lang="es-ES" sz="1800"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ES" sz="3600" dirty="0" smtClean="0">
                <a:latin typeface="Algerian" pitchFamily="82" charset="0"/>
              </a:rPr>
              <a:t>¿Se perjudica la imagen de María si hubiera tenido más hijos?</a:t>
            </a:r>
            <a:endParaRPr lang="es-ES" sz="3600" dirty="0">
              <a:latin typeface="Algerian" pitchFamily="82" charset="0"/>
            </a:endParaRPr>
          </a:p>
        </p:txBody>
      </p:sp>
      <p:sp>
        <p:nvSpPr>
          <p:cNvPr id="3" name="2 Marcador de contenido"/>
          <p:cNvSpPr>
            <a:spLocks noGrp="1"/>
          </p:cNvSpPr>
          <p:nvPr>
            <p:ph idx="1"/>
          </p:nvPr>
        </p:nvSpPr>
        <p:spPr>
          <a:xfrm>
            <a:off x="251520" y="1600200"/>
            <a:ext cx="8568952" cy="4925144"/>
          </a:xfrm>
          <a:solidFill>
            <a:srgbClr val="00B0F0"/>
          </a:solidFill>
        </p:spPr>
        <p:txBody>
          <a:bodyPr>
            <a:normAutofit fontScale="85000" lnSpcReduction="10000"/>
          </a:bodyPr>
          <a:lstStyle/>
          <a:p>
            <a:pPr algn="ctr"/>
            <a:r>
              <a:rPr lang="es-ES" sz="3300" b="1" dirty="0" smtClean="0">
                <a:solidFill>
                  <a:srgbClr val="FF0000"/>
                </a:solidFill>
              </a:rPr>
              <a:t>¿Què hubiera pasado si María hubiera tenido otros hijos fuera de Jesús?</a:t>
            </a:r>
          </a:p>
          <a:p>
            <a:pPr>
              <a:buNone/>
            </a:pPr>
            <a:endParaRPr lang="es-ES" dirty="0" smtClean="0"/>
          </a:p>
          <a:p>
            <a:r>
              <a:rPr lang="es-ES" dirty="0" smtClean="0"/>
              <a:t>No hubiera pasado nada, recuerde que Dios había dicho: </a:t>
            </a:r>
            <a:r>
              <a:rPr lang="es-ES" sz="3800" b="1" u="sng" dirty="0" smtClean="0">
                <a:solidFill>
                  <a:srgbClr val="FFFF00"/>
                </a:solidFill>
              </a:rPr>
              <a:t>“Él salvará a su pueblo de sus pecados” </a:t>
            </a:r>
            <a:r>
              <a:rPr lang="es-ES" dirty="0" smtClean="0"/>
              <a:t>(Mat.1:21).</a:t>
            </a:r>
          </a:p>
          <a:p>
            <a:endParaRPr lang="es-ES" dirty="0" smtClean="0"/>
          </a:p>
          <a:p>
            <a:r>
              <a:rPr lang="es-ES" dirty="0" smtClean="0"/>
              <a:t>Nuestro salvador no eran sus hermanos Santiago, José, Simón o Judas, ni ninguna de sus hermanas, como tampoco su madre María. Nuestra fe debe apoyarse es en Jesús </a:t>
            </a:r>
            <a:r>
              <a:rPr lang="es-ES" b="1" dirty="0" smtClean="0">
                <a:solidFill>
                  <a:srgbClr val="FF0000"/>
                </a:solidFill>
              </a:rPr>
              <a:t>“Autor y consumador de la fe” </a:t>
            </a:r>
            <a:r>
              <a:rPr lang="es-ES" dirty="0" smtClean="0"/>
              <a:t>(Hebreos 12:2). </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grpId="0" nodeType="clickEffect">
                                  <p:stCondLst>
                                    <p:cond delay="0"/>
                                  </p:stCondLst>
                                  <p:childTnLst>
                                    <p:set>
                                      <p:cBhvr>
                                        <p:cTn id="14" dur="1" fill="hold">
                                          <p:stCondLst>
                                            <p:cond delay="0"/>
                                          </p:stCondLst>
                                        </p:cTn>
                                        <p:tgtEl>
                                          <p:spTgt spid="3">
                                            <p:bg/>
                                          </p:spTgt>
                                        </p:tgtEl>
                                        <p:attrNameLst>
                                          <p:attrName>style.visibility</p:attrName>
                                        </p:attrNameLst>
                                      </p:cBhvr>
                                      <p:to>
                                        <p:strVal val="visible"/>
                                      </p:to>
                                    </p:set>
                                    <p:anim to="" calcmode="lin" valueType="num">
                                      <p:cBhvr>
                                        <p:cTn id="15" dur="1" fill="hold"/>
                                        <p:tgtEl>
                                          <p:spTgt spid="3">
                                            <p:bg/>
                                          </p:spTgt>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to="" calcmode="lin" valueType="num">
                                      <p:cBhvr>
                                        <p:cTn id="20" dur="1" fill="hold"/>
                                        <p:tgtEl>
                                          <p:spTgt spid="3">
                                            <p:txEl>
                                              <p:pRg st="0" end="0"/>
                                            </p:txEl>
                                          </p:spTgt>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to="" calcmode="lin" valueType="num">
                                      <p:cBhvr>
                                        <p:cTn id="25" dur="1" fill="hold"/>
                                        <p:tgtEl>
                                          <p:spTgt spid="3">
                                            <p:txEl>
                                              <p:pRg st="2" end="2"/>
                                            </p:txEl>
                                          </p:spTgt>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to="" calcmode="lin" valueType="num">
                                      <p:cBhvr>
                                        <p:cTn id="30"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9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sz="4800" b="1" dirty="0" smtClean="0">
                <a:solidFill>
                  <a:srgbClr val="FF0000"/>
                </a:solidFill>
                <a:latin typeface="Algerian" pitchFamily="82" charset="0"/>
              </a:rPr>
              <a:t>¿Dónde murió María.</a:t>
            </a:r>
            <a:endParaRPr lang="es-ES" sz="4800" b="1" dirty="0">
              <a:solidFill>
                <a:srgbClr val="FF0000"/>
              </a:solidFill>
              <a:latin typeface="Algerian" pitchFamily="82" charset="0"/>
            </a:endParaRPr>
          </a:p>
        </p:txBody>
      </p:sp>
      <p:sp>
        <p:nvSpPr>
          <p:cNvPr id="3" name="2 Marcador de contenido"/>
          <p:cNvSpPr>
            <a:spLocks noGrp="1"/>
          </p:cNvSpPr>
          <p:nvPr>
            <p:ph idx="1"/>
          </p:nvPr>
        </p:nvSpPr>
        <p:spPr/>
        <p:txBody>
          <a:bodyPr>
            <a:normAutofit fontScale="92500"/>
          </a:bodyPr>
          <a:lstStyle/>
          <a:p>
            <a:pPr>
              <a:buNone/>
            </a:pPr>
            <a:r>
              <a:rPr lang="es-ES" sz="3500" b="1" u="sng" dirty="0" smtClean="0"/>
              <a:t>La iglesia Católica dice:</a:t>
            </a:r>
            <a:r>
              <a:rPr lang="es-ES" dirty="0" smtClean="0"/>
              <a:t>  </a:t>
            </a:r>
          </a:p>
          <a:p>
            <a:r>
              <a:rPr lang="es-ES" dirty="0" smtClean="0"/>
              <a:t>El primero que parece </a:t>
            </a:r>
            <a:r>
              <a:rPr lang="es-ES" b="1" dirty="0" smtClean="0">
                <a:solidFill>
                  <a:srgbClr val="FF0000"/>
                </a:solidFill>
              </a:rPr>
              <a:t>dudar</a:t>
            </a:r>
            <a:r>
              <a:rPr lang="es-ES" dirty="0" smtClean="0"/>
              <a:t> de esto fue San Epifanio, aunque, como él mismo dice, no se atreve a decir ni que</a:t>
            </a:r>
            <a:r>
              <a:rPr lang="es-ES" b="1" dirty="0" smtClean="0"/>
              <a:t> </a:t>
            </a:r>
            <a:r>
              <a:rPr lang="es-ES" b="1" dirty="0" smtClean="0">
                <a:solidFill>
                  <a:srgbClr val="FF0000"/>
                </a:solidFill>
              </a:rPr>
              <a:t>sí</a:t>
            </a:r>
            <a:r>
              <a:rPr lang="es-ES" dirty="0" smtClean="0"/>
              <a:t> ni que </a:t>
            </a:r>
            <a:r>
              <a:rPr lang="es-ES" b="1" dirty="0" smtClean="0">
                <a:solidFill>
                  <a:srgbClr val="FF0000"/>
                </a:solidFill>
              </a:rPr>
              <a:t>no</a:t>
            </a:r>
            <a:r>
              <a:rPr lang="es-ES" dirty="0" smtClean="0"/>
              <a:t>. </a:t>
            </a:r>
          </a:p>
          <a:p>
            <a:endParaRPr lang="es-ES" dirty="0" smtClean="0"/>
          </a:p>
          <a:p>
            <a:r>
              <a:rPr lang="es-ES" dirty="0" smtClean="0"/>
              <a:t>Ya en el siglo IV existía la </a:t>
            </a:r>
            <a:r>
              <a:rPr lang="es-ES" b="1" dirty="0" smtClean="0">
                <a:solidFill>
                  <a:srgbClr val="FF0000"/>
                </a:solidFill>
              </a:rPr>
              <a:t>tradición</a:t>
            </a:r>
            <a:r>
              <a:rPr lang="es-ES" dirty="0" smtClean="0"/>
              <a:t> según la cual la Virgen no </a:t>
            </a:r>
            <a:r>
              <a:rPr lang="es-ES" b="1" dirty="0" smtClean="0">
                <a:solidFill>
                  <a:srgbClr val="FF0000"/>
                </a:solidFill>
              </a:rPr>
              <a:t>murió </a:t>
            </a:r>
            <a:r>
              <a:rPr lang="es-ES" dirty="0" smtClean="0"/>
              <a:t>sino que </a:t>
            </a:r>
            <a:r>
              <a:rPr lang="es-ES" b="1" dirty="0" smtClean="0">
                <a:solidFill>
                  <a:srgbClr val="FF0000"/>
                </a:solidFill>
              </a:rPr>
              <a:t>subió</a:t>
            </a:r>
            <a:r>
              <a:rPr lang="es-ES" dirty="0" smtClean="0"/>
              <a:t> a los cielos sin </a:t>
            </a:r>
            <a:r>
              <a:rPr lang="es-ES" b="1" dirty="0" smtClean="0">
                <a:solidFill>
                  <a:srgbClr val="FF0000"/>
                </a:solidFill>
              </a:rPr>
              <a:t>morir</a:t>
            </a:r>
            <a:r>
              <a:rPr lang="es-ES" dirty="0" smtClean="0"/>
              <a:t>. Esta </a:t>
            </a:r>
            <a:r>
              <a:rPr lang="es-ES" b="1" dirty="0" smtClean="0">
                <a:solidFill>
                  <a:srgbClr val="FF0000"/>
                </a:solidFill>
              </a:rPr>
              <a:t>tradición</a:t>
            </a:r>
            <a:r>
              <a:rPr lang="es-ES" dirty="0" smtClean="0"/>
              <a:t> ha tenido seguidores en diversos momentos de la historia eclesiástica.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9.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a:solidFill>
            <a:srgbClr val="FFFF00"/>
          </a:solidFill>
        </p:spPr>
        <p:txBody>
          <a:bodyPr>
            <a:normAutofit fontScale="92500" lnSpcReduction="20000"/>
          </a:bodyPr>
          <a:lstStyle/>
          <a:p>
            <a:r>
              <a:rPr lang="es-ES" dirty="0" smtClean="0"/>
              <a:t>Sin embargo, según G. Alastruey ('Tratado de la Virgen Santísima', BAC, Madrid 1945, pp. 405 y siguientes), para sólo citar uno de los más relevantes mariólogos, la verdadera doctrina (que debe tenerse '</a:t>
            </a:r>
            <a:r>
              <a:rPr lang="es-ES" b="1" dirty="0" smtClean="0">
                <a:solidFill>
                  <a:srgbClr val="FF0000"/>
                </a:solidFill>
              </a:rPr>
              <a:t>como teológicamente ciertísima</a:t>
            </a:r>
            <a:r>
              <a:rPr lang="es-ES" dirty="0" smtClean="0"/>
              <a:t>') es que la Virgen María </a:t>
            </a:r>
            <a:r>
              <a:rPr lang="es-ES" b="1" dirty="0" smtClean="0">
                <a:solidFill>
                  <a:srgbClr val="FF0000"/>
                </a:solidFill>
              </a:rPr>
              <a:t>murió</a:t>
            </a:r>
            <a:r>
              <a:rPr lang="es-ES" dirty="0" smtClean="0"/>
              <a:t> verdaderamente.</a:t>
            </a:r>
          </a:p>
          <a:p>
            <a:endParaRPr lang="es-ES" dirty="0" smtClean="0"/>
          </a:p>
          <a:p>
            <a:r>
              <a:rPr lang="es-ES" dirty="0" smtClean="0"/>
              <a:t>Esta es la sentencia más firme y que tiene el aval de una segura tradición tanto latina como griega, incluso con autores ortodoxos (San Agustín, San Juan Damasceno, San Andrés de Creta, San Juan de Tesalónica, Nicolás Cabasilas, etc.). En cuanto a San Epifanio, hay que tener en cuenta que no niega la </a:t>
            </a:r>
            <a:r>
              <a:rPr lang="es-ES" b="1" dirty="0" smtClean="0">
                <a:solidFill>
                  <a:srgbClr val="FF0000"/>
                </a:solidFill>
              </a:rPr>
              <a:t>muerte </a:t>
            </a:r>
            <a:r>
              <a:rPr lang="es-ES" dirty="0" smtClean="0"/>
              <a:t>sino que solamente afirma que sobre esto </a:t>
            </a:r>
            <a:r>
              <a:rPr lang="es-ES" b="1" dirty="0" smtClean="0">
                <a:solidFill>
                  <a:srgbClr val="FF0000"/>
                </a:solidFill>
              </a:rPr>
              <a:t>nada dice la Escritura.</a:t>
            </a:r>
          </a:p>
          <a:p>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rgbClr val="92D050"/>
          </a:solidFill>
        </p:spPr>
        <p:txBody>
          <a:bodyPr>
            <a:normAutofit fontScale="92500" lnSpcReduction="10000"/>
          </a:bodyPr>
          <a:lstStyle/>
          <a:p>
            <a:pPr>
              <a:buNone/>
            </a:pPr>
            <a:r>
              <a:rPr lang="es-ES" sz="4100" b="1" dirty="0" smtClean="0">
                <a:solidFill>
                  <a:srgbClr val="FF0000"/>
                </a:solidFill>
              </a:rPr>
              <a:t>Argumentos a favor de Éfeso:</a:t>
            </a:r>
            <a:br>
              <a:rPr lang="es-ES" sz="4100" b="1" dirty="0" smtClean="0">
                <a:solidFill>
                  <a:srgbClr val="FF0000"/>
                </a:solidFill>
              </a:rPr>
            </a:br>
            <a:r>
              <a:rPr lang="es-ES" dirty="0" smtClean="0"/>
              <a:t/>
            </a:r>
            <a:br>
              <a:rPr lang="es-ES" dirty="0" smtClean="0"/>
            </a:br>
            <a:r>
              <a:rPr lang="es-ES" sz="3600" dirty="0" smtClean="0"/>
              <a:t>La residencia de María en Éfeso se basa en las siguientes pruebas:</a:t>
            </a:r>
            <a:br>
              <a:rPr lang="es-ES" sz="3600" dirty="0" smtClean="0"/>
            </a:br>
            <a:r>
              <a:rPr lang="es-ES" sz="3600" dirty="0" smtClean="0"/>
              <a:t/>
            </a:r>
            <a:br>
              <a:rPr lang="es-ES" sz="3600" dirty="0" smtClean="0"/>
            </a:br>
            <a:r>
              <a:rPr lang="es-ES" sz="3600" b="1" dirty="0" smtClean="0">
                <a:solidFill>
                  <a:srgbClr val="FF0000"/>
                </a:solidFill>
              </a:rPr>
              <a:t>1.</a:t>
            </a:r>
            <a:r>
              <a:rPr lang="es-ES" sz="3600" dirty="0" smtClean="0"/>
              <a:t> En un pasaje de la carta sinodal del Concilio de Éfeso (del año 431), se puede leer: "Por esta razón también Nestorio, el instigador de la herejía impía, cuando hubo llegado a la ciudad de los efesios, donde Juan el Teólogo y la Virgen Madre de Dios Sta. María, alejándose por su propia voluntad de la reunión de los santos Padres y Obispos..."</a:t>
            </a:r>
            <a:endParaRPr lang="es-ES" sz="3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544616"/>
          </a:xfrm>
          <a:solidFill>
            <a:srgbClr val="00B0F0"/>
          </a:solidFill>
        </p:spPr>
        <p:txBody>
          <a:bodyPr>
            <a:normAutofit fontScale="92500" lnSpcReduction="10000"/>
          </a:bodyPr>
          <a:lstStyle/>
          <a:p>
            <a:r>
              <a:rPr lang="es-ES" dirty="0" smtClean="0"/>
              <a:t>Dado que S. Juan había vivido en Éfeso y había sido enterrado allí (2), se ha deducido que la elipsis de la carta sinodal significa bien "donde Juan... y la Virgen...María vivieron" o bien "donde Juan...y la Virgen...María vivieron y están </a:t>
            </a:r>
            <a:r>
              <a:rPr lang="es-ES" b="1" dirty="0" smtClean="0">
                <a:solidFill>
                  <a:srgbClr val="FF0000"/>
                </a:solidFill>
              </a:rPr>
              <a:t>enterrados".</a:t>
            </a:r>
            <a:r>
              <a:rPr lang="es-ES" dirty="0" smtClean="0"/>
              <a:t/>
            </a:r>
            <a:br>
              <a:rPr lang="es-ES" dirty="0" smtClean="0"/>
            </a:br>
            <a:r>
              <a:rPr lang="es-ES" dirty="0" smtClean="0"/>
              <a:t/>
            </a:r>
            <a:br>
              <a:rPr lang="es-ES" dirty="0" smtClean="0"/>
            </a:br>
            <a:r>
              <a:rPr lang="es-ES" sz="3500" b="1" dirty="0" smtClean="0">
                <a:solidFill>
                  <a:srgbClr val="FF0000"/>
                </a:solidFill>
              </a:rPr>
              <a:t>2.</a:t>
            </a:r>
            <a:r>
              <a:rPr lang="es-ES" dirty="0" smtClean="0"/>
              <a:t> Bar-Hebraeus o Abulpharagius, un obispo jacobita del siglo XIII, relata que S. Juan se llevó consigo a la Bienaventurada Virgen a Patmos, después fundó la Iglesia de Éfeso y </a:t>
            </a:r>
            <a:r>
              <a:rPr lang="es-ES" b="1" dirty="0" smtClean="0">
                <a:solidFill>
                  <a:srgbClr val="FF0000"/>
                </a:solidFill>
              </a:rPr>
              <a:t>enterró a María en un lugar desconocido </a:t>
            </a:r>
            <a:r>
              <a:rPr lang="es-ES" dirty="0" smtClean="0"/>
              <a:t>(3).</a:t>
            </a:r>
            <a:br>
              <a:rPr lang="es-ES" dirty="0" smtClean="0"/>
            </a:b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ES" dirty="0" smtClean="0">
                <a:latin typeface="Algerian" pitchFamily="82" charset="0"/>
              </a:rPr>
              <a:t>Lugar donde presumen fue enterrada María en Éfeso.</a:t>
            </a:r>
            <a:endParaRPr lang="es-ES" dirty="0">
              <a:latin typeface="Algerian" pitchFamily="82" charset="0"/>
            </a:endParaRPr>
          </a:p>
        </p:txBody>
      </p:sp>
      <p:pic>
        <p:nvPicPr>
          <p:cNvPr id="4" name="Picture 2" descr="http://t0.gstatic.com/images?q=tbn:shrk_wrL7vqz1M:http://www.caminandosinrumbo.com/israel/jerusalen/maria/maria.jpg">
            <a:hlinkClick r:id="rId2"/>
          </p:cNvPr>
          <p:cNvPicPr>
            <a:picLocks noChangeAspect="1" noChangeArrowheads="1"/>
          </p:cNvPicPr>
          <p:nvPr/>
        </p:nvPicPr>
        <p:blipFill>
          <a:blip r:embed="rId3" cstate="print"/>
          <a:srcRect/>
          <a:stretch>
            <a:fillRect/>
          </a:stretch>
        </p:blipFill>
        <p:spPr bwMode="auto">
          <a:xfrm>
            <a:off x="539552" y="1844824"/>
            <a:ext cx="4176464" cy="3744416"/>
          </a:xfrm>
          <a:prstGeom prst="rect">
            <a:avLst/>
          </a:prstGeom>
          <a:noFill/>
        </p:spPr>
      </p:pic>
      <p:pic>
        <p:nvPicPr>
          <p:cNvPr id="5" name="Picture 4" descr="http://t0.gstatic.com/images?q=tbn:Xk1kP4mbxed3HM:http://lh4.ggpht.com/_fgdHXQn-4ZE/R6WPvuN0QUI/AAAAAAAAAn4/-yEK3_Ymejo/P1010766.JPG">
            <a:hlinkClick r:id="rId4"/>
          </p:cNvPr>
          <p:cNvPicPr>
            <a:picLocks noChangeAspect="1" noChangeArrowheads="1"/>
          </p:cNvPicPr>
          <p:nvPr/>
        </p:nvPicPr>
        <p:blipFill>
          <a:blip r:embed="rId5" cstate="print"/>
          <a:srcRect/>
          <a:stretch>
            <a:fillRect/>
          </a:stretch>
        </p:blipFill>
        <p:spPr bwMode="auto">
          <a:xfrm>
            <a:off x="4860032" y="1844824"/>
            <a:ext cx="4032448" cy="3816424"/>
          </a:xfrm>
          <a:prstGeom prst="rect">
            <a:avLst/>
          </a:prstGeom>
          <a:noFill/>
        </p:spPr>
      </p:pic>
      <p:sp>
        <p:nvSpPr>
          <p:cNvPr id="6" name="5 Terminador"/>
          <p:cNvSpPr/>
          <p:nvPr/>
        </p:nvSpPr>
        <p:spPr>
          <a:xfrm>
            <a:off x="467544" y="5733256"/>
            <a:ext cx="8424936" cy="792088"/>
          </a:xfrm>
          <a:prstGeom prst="flowChartTermina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solidFill>
                  <a:srgbClr val="002060"/>
                </a:solidFill>
              </a:rPr>
              <a:t>A este lugar acuden miles de personas diariamente,  de todo el mundo, a rendirle culto a María.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rgbClr val="FFC000"/>
          </a:solidFill>
        </p:spPr>
        <p:txBody>
          <a:bodyPr>
            <a:normAutofit/>
          </a:bodyPr>
          <a:lstStyle/>
          <a:p>
            <a:r>
              <a:rPr lang="es-ES" sz="2800" b="1" dirty="0" smtClean="0"/>
              <a:t>3.</a:t>
            </a:r>
            <a:r>
              <a:rPr lang="es-ES" sz="2800" dirty="0" smtClean="0"/>
              <a:t> Benedicto XIV (4) afirma que María siguió a S. Juan hasta Éfeso y allí </a:t>
            </a:r>
            <a:r>
              <a:rPr lang="es-ES" sz="2800" b="1" dirty="0" smtClean="0">
                <a:solidFill>
                  <a:srgbClr val="FF0000"/>
                </a:solidFill>
              </a:rPr>
              <a:t>murió</a:t>
            </a:r>
            <a:r>
              <a:rPr lang="es-ES" sz="2800" dirty="0" smtClean="0"/>
              <a:t>. </a:t>
            </a:r>
            <a:br>
              <a:rPr lang="es-ES" sz="2800" dirty="0" smtClean="0"/>
            </a:br>
            <a:endParaRPr lang="es-ES" sz="2800" dirty="0" smtClean="0"/>
          </a:p>
          <a:p>
            <a:r>
              <a:rPr lang="es-ES" sz="2800" b="1" dirty="0" smtClean="0"/>
              <a:t>4.</a:t>
            </a:r>
            <a:r>
              <a:rPr lang="es-ES" sz="2800" dirty="0" smtClean="0"/>
              <a:t> La residencia temporal y la </a:t>
            </a:r>
            <a:r>
              <a:rPr lang="es-ES" sz="2800" b="1" dirty="0" smtClean="0">
                <a:solidFill>
                  <a:srgbClr val="FF0000"/>
                </a:solidFill>
              </a:rPr>
              <a:t>muerte de María en Éfeso</a:t>
            </a:r>
            <a:r>
              <a:rPr lang="es-ES" sz="2800" dirty="0" smtClean="0"/>
              <a:t> están apoyadas por escritores tales como Tillemont (6), Calmet (7), etc.</a:t>
            </a:r>
            <a:br>
              <a:rPr lang="es-ES" sz="2800" dirty="0" smtClean="0"/>
            </a:br>
            <a:r>
              <a:rPr lang="es-ES" dirty="0" smtClean="0"/>
              <a:t/>
            </a:r>
            <a:br>
              <a:rPr lang="es-ES" dirty="0" smtClean="0"/>
            </a:br>
            <a:r>
              <a:rPr lang="es-ES" dirty="0" smtClean="0"/>
              <a:t/>
            </a:r>
            <a:br>
              <a:rPr lang="es-ES" dirty="0" smtClean="0"/>
            </a:br>
            <a:endParaRPr lang="es-ES" dirty="0"/>
          </a:p>
        </p:txBody>
      </p:sp>
      <p:sp>
        <p:nvSpPr>
          <p:cNvPr id="4" name="3 Rectángulo redondeado"/>
          <p:cNvSpPr/>
          <p:nvPr/>
        </p:nvSpPr>
        <p:spPr>
          <a:xfrm>
            <a:off x="611560" y="3068960"/>
            <a:ext cx="4896544" cy="33843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400" b="1" dirty="0" smtClean="0"/>
          </a:p>
          <a:p>
            <a:pPr algn="ctr"/>
            <a:r>
              <a:rPr lang="es-ES" sz="2400" b="1" dirty="0" smtClean="0"/>
              <a:t>5.</a:t>
            </a:r>
            <a:r>
              <a:rPr lang="es-ES" sz="2400" dirty="0" smtClean="0"/>
              <a:t> En Panaya Kapolu, en una colina a unas nueve o diez millas de Éfeso, se descubrió una casa, o más bien sus restos, en la que se </a:t>
            </a:r>
            <a:r>
              <a:rPr lang="es-ES" sz="2400" b="1" dirty="0" smtClean="0">
                <a:solidFill>
                  <a:srgbClr val="FF0000"/>
                </a:solidFill>
              </a:rPr>
              <a:t>supone</a:t>
            </a:r>
            <a:r>
              <a:rPr lang="es-ES" sz="2400" dirty="0" smtClean="0"/>
              <a:t> que </a:t>
            </a:r>
            <a:r>
              <a:rPr lang="es-ES" sz="2400" b="1" dirty="0" smtClean="0">
                <a:solidFill>
                  <a:srgbClr val="FF0000"/>
                </a:solidFill>
              </a:rPr>
              <a:t>vivió María</a:t>
            </a:r>
            <a:r>
              <a:rPr lang="es-ES" sz="2400" dirty="0" smtClean="0"/>
              <a:t>. La casa fue buscada y hallada siguiendo las indicaciones proporcionadas por Catharine Emmerich en su vida de la Bienaventurada Virgen.</a:t>
            </a:r>
            <a:br>
              <a:rPr lang="es-ES" sz="2400" dirty="0" smtClean="0"/>
            </a:br>
            <a:endParaRPr lang="es-ES" sz="2400" dirty="0"/>
          </a:p>
        </p:txBody>
      </p:sp>
      <p:pic>
        <p:nvPicPr>
          <p:cNvPr id="5" name="Picture 6" descr="Ver imagen en tamaño completo">
            <a:hlinkClick r:id="rId2"/>
          </p:cNvPr>
          <p:cNvPicPr>
            <a:picLocks noChangeAspect="1" noChangeArrowheads="1"/>
          </p:cNvPicPr>
          <p:nvPr/>
        </p:nvPicPr>
        <p:blipFill>
          <a:blip r:embed="rId3" cstate="print"/>
          <a:srcRect/>
          <a:stretch>
            <a:fillRect/>
          </a:stretch>
        </p:blipFill>
        <p:spPr bwMode="auto">
          <a:xfrm>
            <a:off x="5724128" y="2852936"/>
            <a:ext cx="2880320" cy="34563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4968551"/>
          </a:xfrm>
          <a:solidFill>
            <a:srgbClr val="00B050"/>
          </a:solidFill>
        </p:spPr>
        <p:txBody>
          <a:bodyPr>
            <a:normAutofit/>
          </a:bodyPr>
          <a:lstStyle/>
          <a:p>
            <a:pPr>
              <a:buNone/>
            </a:pPr>
            <a:r>
              <a:rPr lang="es-ES" b="1" dirty="0" smtClean="0"/>
              <a:t>6.</a:t>
            </a:r>
            <a:r>
              <a:rPr lang="es-ES" dirty="0" smtClean="0"/>
              <a:t> La distancia hasta la ciudad de Éfeso da lugar a una suposición contraria a que fuera la casa del apóstol S. Juan. Finalmente, la concordancia entre las condiciones de la casa en ruinas de Panaya Kapolu y la descripción de Catharine no prueban necesariamente la verdad de su afirmación en cuanto a la historia del edificio (10).</a:t>
            </a:r>
            <a:br>
              <a:rPr lang="es-ES" dirty="0" smtClean="0"/>
            </a:br>
            <a:r>
              <a:rPr lang="es-ES" dirty="0" smtClean="0"/>
              <a:t/>
            </a:r>
            <a:br>
              <a:rPr lang="es-ES" dirty="0" smtClean="0"/>
            </a:br>
            <a:endParaRPr lang="es-ES" dirty="0" smtClean="0"/>
          </a:p>
          <a:p>
            <a:endParaRPr lang="es-ES" dirty="0" smtClean="0"/>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92500"/>
          </a:bodyPr>
          <a:lstStyle/>
          <a:p>
            <a:pPr>
              <a:buNone/>
            </a:pPr>
            <a:r>
              <a:rPr lang="es-ES" b="1" dirty="0" smtClean="0"/>
              <a:t>La iglesia Católica dice:</a:t>
            </a:r>
          </a:p>
          <a:p>
            <a:r>
              <a:rPr lang="es-ES" dirty="0" smtClean="0"/>
              <a:t>La palabra 'dormición', que se usa principalmente en la Iglesia griega no debe llevarnos a confusión pues significa la </a:t>
            </a:r>
            <a:r>
              <a:rPr lang="es-ES" b="1" dirty="0" smtClean="0">
                <a:solidFill>
                  <a:srgbClr val="FF0000"/>
                </a:solidFill>
              </a:rPr>
              <a:t>muerte de la Virgen María.</a:t>
            </a:r>
          </a:p>
          <a:p>
            <a:pPr>
              <a:buNone/>
            </a:pPr>
            <a:r>
              <a:rPr lang="es-ES" dirty="0" smtClean="0"/>
              <a:t>    </a:t>
            </a:r>
          </a:p>
          <a:p>
            <a:pPr>
              <a:buNone/>
            </a:pPr>
            <a:r>
              <a:rPr lang="es-ES" b="1" u="sng" dirty="0" smtClean="0"/>
              <a:t> Las razones teológicas que se dan al respecto son:</a:t>
            </a:r>
          </a:p>
          <a:p>
            <a:pPr>
              <a:buNone/>
            </a:pPr>
            <a:endParaRPr lang="es-ES" dirty="0" smtClean="0"/>
          </a:p>
          <a:p>
            <a:pPr>
              <a:buNone/>
            </a:pPr>
            <a:r>
              <a:rPr lang="es-ES" b="1" dirty="0" smtClean="0"/>
              <a:t>1)</a:t>
            </a:r>
            <a:r>
              <a:rPr lang="es-ES" dirty="0" smtClean="0"/>
              <a:t>  Convenía que María, para conformarse con su Hijo, </a:t>
            </a:r>
            <a:r>
              <a:rPr lang="es-ES" b="1" dirty="0" smtClean="0">
                <a:solidFill>
                  <a:srgbClr val="FF0000"/>
                </a:solidFill>
              </a:rPr>
              <a:t>padeciera la muerte</a:t>
            </a:r>
            <a:r>
              <a:rPr lang="es-ES" dirty="0" smtClean="0"/>
              <a:t>, y así por la muerte pasara a la </a:t>
            </a:r>
            <a:r>
              <a:rPr lang="es-ES" b="1" dirty="0" smtClean="0">
                <a:solidFill>
                  <a:srgbClr val="FF0000"/>
                </a:solidFill>
              </a:rPr>
              <a:t>gloria</a:t>
            </a:r>
            <a:r>
              <a:rPr lang="es-ES" dirty="0" smtClean="0"/>
              <a:t>, a fin de que no pareciera de mejor condición la Madre que el Hijo.</a:t>
            </a:r>
          </a:p>
          <a:p>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20680"/>
          </a:xfrm>
        </p:spPr>
        <p:txBody>
          <a:bodyPr>
            <a:normAutofit fontScale="92500" lnSpcReduction="10000"/>
          </a:bodyPr>
          <a:lstStyle/>
          <a:p>
            <a:pPr>
              <a:buNone/>
            </a:pPr>
            <a:r>
              <a:rPr lang="es-ES" b="1" dirty="0" smtClean="0"/>
              <a:t>2)</a:t>
            </a:r>
            <a:r>
              <a:rPr lang="es-ES" dirty="0" smtClean="0"/>
              <a:t> La verdad de la Encarnación se corrobora más por la </a:t>
            </a:r>
            <a:r>
              <a:rPr lang="es-ES" b="1" dirty="0" smtClean="0">
                <a:solidFill>
                  <a:srgbClr val="FF0000"/>
                </a:solidFill>
              </a:rPr>
              <a:t>muerte de María</a:t>
            </a:r>
            <a:r>
              <a:rPr lang="es-ES" dirty="0" smtClean="0"/>
              <a:t>; pues si convenía que Cristo muriera para confirmar la fe de la Encarnación, y así no se dudara de que era hombre verdadero, igualmente convenía que muriera su madre, para que no se pensase que había nacido de mujer inmortal.</a:t>
            </a:r>
          </a:p>
          <a:p>
            <a:endParaRPr lang="es-ES" dirty="0" smtClean="0"/>
          </a:p>
          <a:p>
            <a:pPr>
              <a:buNone/>
            </a:pPr>
            <a:r>
              <a:rPr lang="es-ES" b="1" dirty="0" smtClean="0"/>
              <a:t>3)</a:t>
            </a:r>
            <a:r>
              <a:rPr lang="es-ES" dirty="0" smtClean="0"/>
              <a:t> Además la Virgen fue constituida por Dios </a:t>
            </a:r>
            <a:r>
              <a:rPr lang="es-ES" b="1" dirty="0" smtClean="0">
                <a:solidFill>
                  <a:srgbClr val="FF0000"/>
                </a:solidFill>
              </a:rPr>
              <a:t>cooperadora en la obra de la Redención humana</a:t>
            </a:r>
            <a:r>
              <a:rPr lang="es-ES" dirty="0" smtClean="0"/>
              <a:t>. Mas porque la obra de la redención del género humano se llevó a cabo por la muerte de Cristo, así convenía que la Virgen se asociara a su muerte.</a:t>
            </a:r>
          </a:p>
          <a:p>
            <a:pPr>
              <a:buNone/>
            </a:pPr>
            <a:endParaRPr lang="es-ES" dirty="0" smtClean="0"/>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buNone/>
            </a:pPr>
            <a:endParaRPr lang="es-ES" b="1" dirty="0" smtClean="0">
              <a:solidFill>
                <a:srgbClr val="FF0000"/>
              </a:solidFill>
              <a:latin typeface="Aharoni" pitchFamily="2" charset="-79"/>
              <a:cs typeface="Aharoni" pitchFamily="2" charset="-79"/>
            </a:endParaRPr>
          </a:p>
          <a:p>
            <a:pPr>
              <a:buNone/>
            </a:pPr>
            <a:endParaRPr lang="es-ES" b="1" dirty="0" smtClean="0">
              <a:solidFill>
                <a:srgbClr val="FF0000"/>
              </a:solidFill>
              <a:latin typeface="Aharoni" pitchFamily="2" charset="-79"/>
              <a:cs typeface="Aharoni" pitchFamily="2" charset="-79"/>
            </a:endParaRPr>
          </a:p>
          <a:p>
            <a:pPr algn="ctr">
              <a:buNone/>
            </a:pPr>
            <a:r>
              <a:rPr lang="es-ES" sz="4000" b="1" dirty="0" smtClean="0">
                <a:solidFill>
                  <a:srgbClr val="FF0000"/>
                </a:solidFill>
                <a:latin typeface="Aharoni" pitchFamily="2" charset="-79"/>
                <a:cs typeface="Aharoni" pitchFamily="2" charset="-79"/>
              </a:rPr>
              <a:t>¿Quiénes son los únicos que menciona la Biblia  de los seres humanos que están en el cielo?</a:t>
            </a:r>
            <a:endParaRPr lang="es-ES" sz="4000" dirty="0"/>
          </a:p>
        </p:txBody>
      </p:sp>
      <p:sp>
        <p:nvSpPr>
          <p:cNvPr id="4" name="3 Pergamino horizontal"/>
          <p:cNvSpPr/>
          <p:nvPr/>
        </p:nvSpPr>
        <p:spPr>
          <a:xfrm>
            <a:off x="251520" y="404664"/>
            <a:ext cx="8640960" cy="1440160"/>
          </a:xfrm>
          <a:prstGeom prst="horizontalScroll">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es-ES" b="1" dirty="0" smtClean="0">
                <a:solidFill>
                  <a:srgbClr val="FF0000"/>
                </a:solidFill>
                <a:latin typeface="Aharoni" pitchFamily="2" charset="-79"/>
                <a:cs typeface="Aharoni" pitchFamily="2" charset="-79"/>
              </a:rPr>
              <a:t> </a:t>
            </a:r>
            <a:r>
              <a:rPr lang="es-ES" sz="4000" b="1" dirty="0" smtClean="0">
                <a:solidFill>
                  <a:srgbClr val="FF0000"/>
                </a:solidFill>
                <a:latin typeface="Aharoni" pitchFamily="2" charset="-79"/>
                <a:cs typeface="Aharoni" pitchFamily="2" charset="-79"/>
              </a:rPr>
              <a:t>Si aparece en la Biblia, hay que aceptarlo</a:t>
            </a:r>
            <a:endParaRPr lang="es-ES" sz="4000" dirty="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76672"/>
            <a:ext cx="4320480" cy="5649491"/>
          </a:xfrm>
          <a:solidFill>
            <a:srgbClr val="FFFF00"/>
          </a:solidFill>
        </p:spPr>
        <p:txBody>
          <a:bodyPr>
            <a:normAutofit fontScale="92500"/>
          </a:bodyPr>
          <a:lstStyle/>
          <a:p>
            <a:pPr marL="514350" indent="-514350">
              <a:buAutoNum type="arabicParenR"/>
            </a:pPr>
            <a:r>
              <a:rPr lang="es-ES" dirty="0" smtClean="0"/>
              <a:t>Elías. </a:t>
            </a:r>
          </a:p>
          <a:p>
            <a:pPr marL="514350" indent="-514350">
              <a:buNone/>
            </a:pPr>
            <a:r>
              <a:rPr lang="es-ES" dirty="0" smtClean="0"/>
              <a:t>     2 Rey.2:11.”Elías subió al cielo en un torbellino de fuego. </a:t>
            </a:r>
          </a:p>
          <a:p>
            <a:pPr>
              <a:buNone/>
            </a:pPr>
            <a:endParaRPr lang="es-ES" dirty="0" smtClean="0"/>
          </a:p>
          <a:p>
            <a:pPr>
              <a:buNone/>
            </a:pPr>
            <a:r>
              <a:rPr lang="es-ES" dirty="0" smtClean="0"/>
              <a:t>2) Moisés.</a:t>
            </a:r>
          </a:p>
          <a:p>
            <a:pPr>
              <a:buNone/>
            </a:pPr>
            <a:r>
              <a:rPr lang="es-ES" dirty="0" smtClean="0"/>
              <a:t>    Judas 9. El ángel Miguel contendía con el diablo, por el cuerpo de Moisés. Lo resucitó y lo llevó al cielo </a:t>
            </a:r>
          </a:p>
        </p:txBody>
      </p:sp>
      <p:pic>
        <p:nvPicPr>
          <p:cNvPr id="6146" name="Picture 2" descr="http://t1.gstatic.com/images?q=tbn:pFnlJViuKxozyM:http://lasteologias.files.wordpress.com/2009/03/elias6.jpg">
            <a:hlinkClick r:id="rId2"/>
          </p:cNvPr>
          <p:cNvPicPr>
            <a:picLocks noChangeAspect="1" noChangeArrowheads="1"/>
          </p:cNvPicPr>
          <p:nvPr/>
        </p:nvPicPr>
        <p:blipFill>
          <a:blip r:embed="rId3" cstate="print"/>
          <a:srcRect/>
          <a:stretch>
            <a:fillRect/>
          </a:stretch>
        </p:blipFill>
        <p:spPr bwMode="auto">
          <a:xfrm>
            <a:off x="5436096" y="620688"/>
            <a:ext cx="3096344" cy="2448272"/>
          </a:xfrm>
          <a:prstGeom prst="rect">
            <a:avLst/>
          </a:prstGeom>
          <a:noFill/>
        </p:spPr>
      </p:pic>
      <p:pic>
        <p:nvPicPr>
          <p:cNvPr id="6148" name="Picture 4" descr="http://t0.gstatic.com/images?q=tbn:6eUA0gqAQsegcM:http://www.testimonios-de-un-discipulo.com/imagenes/Jesus-Elias-Moises.jpg">
            <a:hlinkClick r:id="rId4"/>
          </p:cNvPr>
          <p:cNvPicPr>
            <a:picLocks noChangeAspect="1" noChangeArrowheads="1"/>
          </p:cNvPicPr>
          <p:nvPr/>
        </p:nvPicPr>
        <p:blipFill>
          <a:blip r:embed="rId5" cstate="print"/>
          <a:srcRect/>
          <a:stretch>
            <a:fillRect/>
          </a:stretch>
        </p:blipFill>
        <p:spPr bwMode="auto">
          <a:xfrm>
            <a:off x="5508104" y="3429000"/>
            <a:ext cx="3024336" cy="25922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to="" calcmode="lin" valueType="num">
                                      <p:cBhvr>
                                        <p:cTn id="7" dur="1" fill="hold"/>
                                        <p:tgtEl>
                                          <p:spTgt spid="614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to="" calcmode="lin" valueType="num">
                                      <p:cBhvr>
                                        <p:cTn id="27" dur="1" fill="hold"/>
                                        <p:tgtEl>
                                          <p:spTgt spid="3">
                                            <p:txEl>
                                              <p:pRg st="3" end="3"/>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6148"/>
                                        </p:tgtEl>
                                        <p:attrNameLst>
                                          <p:attrName>style.visibility</p:attrName>
                                        </p:attrNameLst>
                                      </p:cBhvr>
                                      <p:to>
                                        <p:strVal val="visible"/>
                                      </p:to>
                                    </p:set>
                                    <p:anim to="" calcmode="lin" valueType="num">
                                      <p:cBhvr>
                                        <p:cTn id="37" dur="1" fill="hold"/>
                                        <p:tgtEl>
                                          <p:spTgt spid="614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rgbClr val="00B0F0"/>
          </a:solidFill>
        </p:spPr>
        <p:txBody>
          <a:bodyPr>
            <a:normAutofit fontScale="92500" lnSpcReduction="20000"/>
          </a:bodyPr>
          <a:lstStyle/>
          <a:p>
            <a:pPr>
              <a:buNone/>
            </a:pPr>
            <a:r>
              <a:rPr lang="es-ES" dirty="0" smtClean="0"/>
              <a:t>    Quizá usted dirá: “eso es mentira, porque allí no dice que Moisés resucitó y ascendió al cielo”. Eso es cierto. </a:t>
            </a:r>
          </a:p>
          <a:p>
            <a:pPr>
              <a:buNone/>
            </a:pPr>
            <a:endParaRPr lang="es-ES" dirty="0" smtClean="0"/>
          </a:p>
          <a:p>
            <a:pPr>
              <a:buNone/>
            </a:pPr>
            <a:r>
              <a:rPr lang="es-ES" dirty="0" smtClean="0"/>
              <a:t>    ¿Si Deuteronomio 34:5-6. dice que Moisés murió, y Dios lo enterró en el monte Nebo?</a:t>
            </a:r>
          </a:p>
          <a:p>
            <a:pPr>
              <a:buNone/>
            </a:pPr>
            <a:endParaRPr lang="es-ES" dirty="0" smtClean="0"/>
          </a:p>
          <a:p>
            <a:pPr>
              <a:buNone/>
            </a:pPr>
            <a:r>
              <a:rPr lang="es-ES" dirty="0" smtClean="0"/>
              <a:t>    </a:t>
            </a:r>
            <a:r>
              <a:rPr lang="es-ES" b="1" dirty="0" smtClean="0">
                <a:solidFill>
                  <a:srgbClr val="FFFF00"/>
                </a:solidFill>
              </a:rPr>
              <a:t>¿Cómo explica usted que Moisés estuviera en el monte de la transfiguración, hablando con Jesús y Elías, aproximadamente 1435 años después?</a:t>
            </a:r>
          </a:p>
          <a:p>
            <a:pPr>
              <a:buNone/>
            </a:pPr>
            <a:endParaRPr lang="es-ES" dirty="0" smtClean="0"/>
          </a:p>
          <a:p>
            <a:pPr>
              <a:buNone/>
            </a:pPr>
            <a:r>
              <a:rPr lang="es-ES" dirty="0" smtClean="0"/>
              <a:t>     Por lo tanto, la única explicación valida, es que Dios lo resucitó, y lo llevó a cielo.</a:t>
            </a:r>
            <a:endParaRPr lang="es-E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114800" cy="6264696"/>
          </a:xfrm>
        </p:spPr>
        <p:txBody>
          <a:bodyPr>
            <a:normAutofit fontScale="85000" lnSpcReduction="20000"/>
          </a:bodyPr>
          <a:lstStyle/>
          <a:p>
            <a:pPr>
              <a:buNone/>
            </a:pPr>
            <a:r>
              <a:rPr lang="es-ES" dirty="0" smtClean="0"/>
              <a:t>3) Enoc.</a:t>
            </a:r>
          </a:p>
          <a:p>
            <a:pPr>
              <a:buNone/>
            </a:pPr>
            <a:r>
              <a:rPr lang="es-ES" dirty="0" smtClean="0"/>
              <a:t>     Génesis 5:24. Camino, pues, Enoc con Dios, y desapareció, porque Dios se lo llevó. </a:t>
            </a:r>
          </a:p>
          <a:p>
            <a:pPr>
              <a:buNone/>
            </a:pPr>
            <a:endParaRPr lang="es-ES" dirty="0" smtClean="0"/>
          </a:p>
          <a:p>
            <a:pPr>
              <a:buNone/>
            </a:pPr>
            <a:r>
              <a:rPr lang="es-ES" dirty="0" smtClean="0"/>
              <a:t>4) Santos, cuando Jesús resucitó</a:t>
            </a:r>
          </a:p>
          <a:p>
            <a:pPr>
              <a:buNone/>
            </a:pPr>
            <a:r>
              <a:rPr lang="es-ES" dirty="0" smtClean="0"/>
              <a:t>      Mateo 27:52-53. Cuando Jesús murió, se abrieron los sepulcros de muchos santos que habían muerto. Y después que Jesús resucitó. Salidos de las tumbas aparecieron a muchos.  </a:t>
            </a:r>
          </a:p>
          <a:p>
            <a:endParaRPr lang="es-ES" dirty="0"/>
          </a:p>
        </p:txBody>
      </p:sp>
      <p:pic>
        <p:nvPicPr>
          <p:cNvPr id="4" name="Picture 6" descr="http://t1.gstatic.com/images?q=tbn:QeS5LDAYFOfdNM:http://www.cristovendra.com/11.jpg">
            <a:hlinkClick r:id="rId2"/>
          </p:cNvPr>
          <p:cNvPicPr>
            <a:picLocks noChangeAspect="1" noChangeArrowheads="1"/>
          </p:cNvPicPr>
          <p:nvPr/>
        </p:nvPicPr>
        <p:blipFill>
          <a:blip r:embed="rId3" cstate="print"/>
          <a:srcRect/>
          <a:stretch>
            <a:fillRect/>
          </a:stretch>
        </p:blipFill>
        <p:spPr bwMode="auto">
          <a:xfrm>
            <a:off x="5148064" y="548680"/>
            <a:ext cx="3456384" cy="2808312"/>
          </a:xfrm>
          <a:prstGeom prst="rect">
            <a:avLst/>
          </a:prstGeom>
          <a:noFill/>
        </p:spPr>
      </p:pic>
      <p:pic>
        <p:nvPicPr>
          <p:cNvPr id="1026" name="Picture 2" descr="C:\Users\HUMBERTO\Pictures\Bíblicas\0U53UECAIUSZI1CAJUZKJFCAM566QVCA5DWQ10CAF6OMG5CA9CN8RRCAXHHS6HCAZ5Q16YCAQ68K2LCAOWXE00CAMWL0Q2CASL11K8CAWAPXIGCAOLI2CVCAC664PNCASZ2UMVCAIKNBHWCA0OE3ZJ.jpg"/>
          <p:cNvPicPr>
            <a:picLocks noChangeAspect="1" noChangeArrowheads="1"/>
          </p:cNvPicPr>
          <p:nvPr/>
        </p:nvPicPr>
        <p:blipFill>
          <a:blip r:embed="rId4" cstate="print"/>
          <a:srcRect/>
          <a:stretch>
            <a:fillRect/>
          </a:stretch>
        </p:blipFill>
        <p:spPr bwMode="auto">
          <a:xfrm>
            <a:off x="5076056" y="3789040"/>
            <a:ext cx="3528392" cy="2520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026"/>
                                        </p:tgtEl>
                                        <p:attrNameLst>
                                          <p:attrName>style.visibility</p:attrName>
                                        </p:attrNameLst>
                                      </p:cBhvr>
                                      <p:to>
                                        <p:strVal val="visible"/>
                                      </p:to>
                                    </p:set>
                                    <p:anim to="" calcmode="lin" valueType="num">
                                      <p:cBhvr>
                                        <p:cTn id="32" dur="1" fill="hold"/>
                                        <p:tgtEl>
                                          <p:spTgt spid="102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258816" cy="5721499"/>
          </a:xfrm>
        </p:spPr>
        <p:txBody>
          <a:bodyPr>
            <a:normAutofit fontScale="62500" lnSpcReduction="20000"/>
          </a:bodyPr>
          <a:lstStyle/>
          <a:p>
            <a:pPr>
              <a:buNone/>
            </a:pPr>
            <a:r>
              <a:rPr lang="es-ES" dirty="0" smtClean="0"/>
              <a:t>    </a:t>
            </a:r>
            <a:r>
              <a:rPr lang="es-ES" sz="4100" dirty="0" smtClean="0"/>
              <a:t> </a:t>
            </a:r>
          </a:p>
          <a:p>
            <a:pPr algn="ctr">
              <a:buNone/>
            </a:pPr>
            <a:r>
              <a:rPr lang="es-ES" sz="4100" dirty="0" smtClean="0"/>
              <a:t>     A estos santos resucitados Jesús los llevó al cielo como primicias.</a:t>
            </a:r>
          </a:p>
          <a:p>
            <a:pPr>
              <a:buNone/>
            </a:pPr>
            <a:endParaRPr lang="es-ES" sz="4100" dirty="0" smtClean="0"/>
          </a:p>
          <a:p>
            <a:pPr marL="514350" indent="-514350">
              <a:buAutoNum type="arabicParenR" startAt="5"/>
            </a:pPr>
            <a:endParaRPr lang="es-ES" sz="4100" dirty="0" smtClean="0"/>
          </a:p>
          <a:p>
            <a:pPr marL="514350" indent="-514350">
              <a:buAutoNum type="arabicParenR" startAt="5"/>
            </a:pPr>
            <a:endParaRPr lang="es-ES" sz="4100" dirty="0" smtClean="0"/>
          </a:p>
          <a:p>
            <a:pPr marL="514350" indent="-514350">
              <a:buAutoNum type="arabicParenR" startAt="5"/>
            </a:pPr>
            <a:r>
              <a:rPr lang="es-ES" sz="4100" dirty="0" smtClean="0"/>
              <a:t>Jesús.</a:t>
            </a:r>
          </a:p>
          <a:p>
            <a:pPr marL="514350" indent="-514350">
              <a:buNone/>
            </a:pPr>
            <a:r>
              <a:rPr lang="es-ES" sz="4100" dirty="0" smtClean="0"/>
              <a:t>     Hechos 1:9.</a:t>
            </a:r>
          </a:p>
          <a:p>
            <a:pPr marL="514350" indent="-514350" algn="ctr">
              <a:buNone/>
            </a:pPr>
            <a:r>
              <a:rPr lang="es-ES" sz="4100" dirty="0" smtClean="0"/>
              <a:t>     Después de decir esto, Jesús fue elevado a la vista de ellos, y una nube lo ocultó de sus ojos. </a:t>
            </a:r>
            <a:endParaRPr lang="es-ES" sz="3300" dirty="0"/>
          </a:p>
        </p:txBody>
      </p:sp>
      <p:pic>
        <p:nvPicPr>
          <p:cNvPr id="2050" name="Picture 2" descr="C:\Users\HUMBERTO\Pictures\Bíblicas\86XCDMCARG9FC1CA43INUACASIBN0LCAH8VRQSCAJYFJ1CCAFOBJRNCAB40IAFCA5ZZ6E3CAOIBTKOCAUUFP8RCADBZJYYCAZRSG55CA6YVE5WCAKPO3SJCALIH4V1CADKDG28CA8UVV1VCAUT6WLB.jpg"/>
          <p:cNvPicPr>
            <a:picLocks noChangeAspect="1" noChangeArrowheads="1"/>
          </p:cNvPicPr>
          <p:nvPr/>
        </p:nvPicPr>
        <p:blipFill>
          <a:blip r:embed="rId2" cstate="print"/>
          <a:srcRect/>
          <a:stretch>
            <a:fillRect/>
          </a:stretch>
        </p:blipFill>
        <p:spPr bwMode="auto">
          <a:xfrm>
            <a:off x="5364088" y="404664"/>
            <a:ext cx="2808312" cy="1728192"/>
          </a:xfrm>
          <a:prstGeom prst="rect">
            <a:avLst/>
          </a:prstGeom>
          <a:noFill/>
        </p:spPr>
      </p:pic>
      <p:pic>
        <p:nvPicPr>
          <p:cNvPr id="2051" name="Picture 3" descr="C:\Users\HUMBERTO\Pictures\Bíblicas\5193181transfigurationraphael[1].jpg"/>
          <p:cNvPicPr>
            <a:picLocks noChangeAspect="1" noChangeArrowheads="1"/>
          </p:cNvPicPr>
          <p:nvPr/>
        </p:nvPicPr>
        <p:blipFill>
          <a:blip r:embed="rId3" cstate="print"/>
          <a:srcRect/>
          <a:stretch>
            <a:fillRect/>
          </a:stretch>
        </p:blipFill>
        <p:spPr bwMode="auto">
          <a:xfrm>
            <a:off x="5580112" y="3645024"/>
            <a:ext cx="2520280" cy="1656184"/>
          </a:xfrm>
          <a:prstGeom prst="rect">
            <a:avLst/>
          </a:prstGeom>
          <a:noFill/>
        </p:spPr>
      </p:pic>
      <p:sp>
        <p:nvSpPr>
          <p:cNvPr id="5" name="4 Terminador"/>
          <p:cNvSpPr/>
          <p:nvPr/>
        </p:nvSpPr>
        <p:spPr>
          <a:xfrm>
            <a:off x="4788024" y="2204864"/>
            <a:ext cx="3960440" cy="1296144"/>
          </a:xfrm>
          <a:prstGeom prst="flowChartTerminator">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ctr">
              <a:buNone/>
            </a:pPr>
            <a:r>
              <a:rPr lang="es-ES" dirty="0" smtClean="0"/>
              <a:t>         Después de resucitar, Jesús ascendió al cielo con las primicias, y por la tarde se presentó a sus discípulos  (Juan 20:17-19).</a:t>
            </a:r>
          </a:p>
        </p:txBody>
      </p:sp>
      <p:sp>
        <p:nvSpPr>
          <p:cNvPr id="6" name="5 Terminador"/>
          <p:cNvSpPr/>
          <p:nvPr/>
        </p:nvSpPr>
        <p:spPr>
          <a:xfrm>
            <a:off x="4427984" y="5445224"/>
            <a:ext cx="4716016" cy="1152128"/>
          </a:xfrm>
          <a:prstGeom prst="flowChartTerminator">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indent="-514350" algn="ctr">
              <a:buNone/>
            </a:pPr>
            <a:endParaRPr lang="es-ES" dirty="0" smtClean="0"/>
          </a:p>
          <a:p>
            <a:pPr marL="514350" indent="-514350" algn="ctr">
              <a:buNone/>
            </a:pPr>
            <a:r>
              <a:rPr lang="es-ES" dirty="0" smtClean="0"/>
              <a:t>Y cuarenta días después de haber llevado las primicias, </a:t>
            </a:r>
            <a:r>
              <a:rPr lang="es-ES" dirty="0" err="1" smtClean="0"/>
              <a:t>asendio</a:t>
            </a:r>
            <a:r>
              <a:rPr lang="es-ES" dirty="0" smtClean="0"/>
              <a:t> a los cielos, y después vendrá por su iglesia, según su promesa.</a:t>
            </a:r>
            <a:endParaRPr lang="es-ES" sz="1400" dirty="0" smtClean="0"/>
          </a:p>
          <a:p>
            <a:pPr marL="514350" indent="-514350">
              <a:buNone/>
            </a:pPr>
            <a:r>
              <a:rPr lang="es-ES" sz="1400"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to="" calcmode="lin" valueType="num">
                                      <p:cBhvr>
                                        <p:cTn id="7" dur="1" fill="hold"/>
                                        <p:tgtEl>
                                          <p:spTgt spid="20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to="" calcmode="lin" valueType="num">
                                      <p:cBhvr>
                                        <p:cTn id="25" dur="1" fill="hold"/>
                                        <p:tgtEl>
                                          <p:spTgt spid="3">
                                            <p:txEl>
                                              <p:pRg st="6" end="6"/>
                                            </p:txEl>
                                          </p:spTgt>
                                        </p:tgtEl>
                                        <p:attrNameLst>
                                          <p:attrName/>
                                        </p:attrNameLst>
                                      </p:cBhvr>
                                    </p:anim>
                                  </p:childTnLst>
                                </p:cTn>
                              </p:par>
                              <p:par>
                                <p:cTn id="26" presetID="24" presetClass="entr" presetSubtype="0"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 to="" calcmode="lin" valueType="num">
                                      <p:cBhvr>
                                        <p:cTn id="28" dur="1" fill="hold"/>
                                        <p:tgtEl>
                                          <p:spTgt spid="3">
                                            <p:txEl>
                                              <p:pRg st="7" end="7"/>
                                            </p:txEl>
                                          </p:spTgt>
                                        </p:tgtEl>
                                        <p:attrNameLst>
                                          <p:attrName/>
                                        </p:attrNameLst>
                                      </p:cBhvr>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2051"/>
                                        </p:tgtEl>
                                        <p:attrNameLst>
                                          <p:attrName>style.visibility</p:attrName>
                                        </p:attrNameLst>
                                      </p:cBhvr>
                                      <p:to>
                                        <p:strVal val="visible"/>
                                      </p:to>
                                    </p:set>
                                    <p:anim to="" calcmode="lin" valueType="num">
                                      <p:cBhvr>
                                        <p:cTn id="33" dur="1" fill="hold"/>
                                        <p:tgtEl>
                                          <p:spTgt spid="2051"/>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diamond(in)">
                                      <p:cBhvr>
                                        <p:cTn id="3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dirty="0" smtClean="0">
                <a:solidFill>
                  <a:srgbClr val="FF0000"/>
                </a:solidFill>
                <a:latin typeface="Algerian" pitchFamily="82" charset="0"/>
              </a:rPr>
              <a:t/>
            </a:r>
            <a:br>
              <a:rPr lang="es-ES" b="1" dirty="0" smtClean="0">
                <a:solidFill>
                  <a:srgbClr val="FF0000"/>
                </a:solidFill>
                <a:latin typeface="Algerian" pitchFamily="82" charset="0"/>
              </a:rPr>
            </a:br>
            <a:r>
              <a:rPr lang="es-ES" b="1" dirty="0" smtClean="0">
                <a:solidFill>
                  <a:srgbClr val="FF0000"/>
                </a:solidFill>
                <a:latin typeface="Algerian" pitchFamily="82" charset="0"/>
              </a:rPr>
              <a:t>¿Porqué Dios no registró la asunción de María?</a:t>
            </a:r>
            <a:br>
              <a:rPr lang="es-ES" b="1" dirty="0" smtClean="0">
                <a:solidFill>
                  <a:srgbClr val="FF0000"/>
                </a:solidFill>
                <a:latin typeface="Algerian" pitchFamily="82" charset="0"/>
              </a:rPr>
            </a:br>
            <a:endParaRPr lang="es-ES" dirty="0">
              <a:latin typeface="Algerian" pitchFamily="82" charset="0"/>
            </a:endParaRPr>
          </a:p>
        </p:txBody>
      </p:sp>
      <p:sp>
        <p:nvSpPr>
          <p:cNvPr id="3" name="2 Marcador de contenido"/>
          <p:cNvSpPr>
            <a:spLocks noGrp="1"/>
          </p:cNvSpPr>
          <p:nvPr>
            <p:ph idx="1"/>
          </p:nvPr>
        </p:nvSpPr>
        <p:spPr>
          <a:xfrm>
            <a:off x="457200" y="1600200"/>
            <a:ext cx="4978896" cy="4925144"/>
          </a:xfrm>
          <a:solidFill>
            <a:srgbClr val="00B0F0"/>
          </a:solidFill>
        </p:spPr>
        <p:txBody>
          <a:bodyPr>
            <a:normAutofit/>
          </a:bodyPr>
          <a:lstStyle/>
          <a:p>
            <a:pPr marL="514350" indent="-514350" algn="ctr">
              <a:buNone/>
            </a:pPr>
            <a:r>
              <a:rPr lang="es-ES" dirty="0" smtClean="0"/>
              <a:t>            </a:t>
            </a:r>
          </a:p>
          <a:p>
            <a:pPr marL="514350" indent="-514350" algn="ctr">
              <a:buNone/>
            </a:pPr>
            <a:endParaRPr lang="es-ES" dirty="0" smtClean="0"/>
          </a:p>
          <a:p>
            <a:pPr marL="514350" indent="-514350" algn="ctr">
              <a:buNone/>
            </a:pPr>
            <a:r>
              <a:rPr lang="es-ES" dirty="0" smtClean="0"/>
              <a:t>Porque sencillamente no sucedió, lo que la iglesia Católica dice sobre esto, como ella misma lo reconoce, son </a:t>
            </a:r>
            <a:r>
              <a:rPr lang="es-ES" b="1" dirty="0" smtClean="0">
                <a:solidFill>
                  <a:srgbClr val="FFFF00"/>
                </a:solidFill>
              </a:rPr>
              <a:t>dogmas extraídas de la tradición</a:t>
            </a:r>
          </a:p>
          <a:p>
            <a:pPr marL="514350" indent="-514350">
              <a:buNone/>
            </a:pPr>
            <a:endParaRPr lang="es-ES" dirty="0" smtClean="0"/>
          </a:p>
        </p:txBody>
      </p:sp>
      <p:pic>
        <p:nvPicPr>
          <p:cNvPr id="4" name="Picture 4" descr="http://t2.gstatic.com/images?q=tbn:Te1eMCd-wHj12M:http://html.rincondelvago.com/000539410.jpg">
            <a:hlinkClick r:id="rId2"/>
          </p:cNvPr>
          <p:cNvPicPr>
            <a:picLocks noChangeAspect="1" noChangeArrowheads="1"/>
          </p:cNvPicPr>
          <p:nvPr/>
        </p:nvPicPr>
        <p:blipFill>
          <a:blip r:embed="rId3" cstate="print"/>
          <a:srcRect/>
          <a:stretch>
            <a:fillRect/>
          </a:stretch>
        </p:blipFill>
        <p:spPr bwMode="auto">
          <a:xfrm>
            <a:off x="5508104" y="2636912"/>
            <a:ext cx="3024336" cy="32525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11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FF00"/>
          </a:solidFill>
        </p:spPr>
        <p:txBody>
          <a:bodyPr>
            <a:normAutofit fontScale="90000"/>
          </a:bodyPr>
          <a:lstStyle/>
          <a:p>
            <a:r>
              <a:rPr lang="es-ES" b="1" dirty="0" smtClean="0">
                <a:solidFill>
                  <a:srgbClr val="FF0000"/>
                </a:solidFill>
              </a:rPr>
              <a:t/>
            </a:r>
            <a:br>
              <a:rPr lang="es-ES" b="1" dirty="0" smtClean="0">
                <a:solidFill>
                  <a:srgbClr val="FF0000"/>
                </a:solidFill>
              </a:rPr>
            </a:br>
            <a:r>
              <a:rPr lang="es-ES" b="1" dirty="0" smtClean="0">
                <a:solidFill>
                  <a:srgbClr val="FF0000"/>
                </a:solidFill>
                <a:cs typeface="Aharoni" pitchFamily="2" charset="-79"/>
              </a:rPr>
              <a:t>¿Por qué razón Dios no registró ni su muerte ni el lugar de sepultura?</a:t>
            </a:r>
            <a:br>
              <a:rPr lang="es-ES" b="1" dirty="0" smtClean="0">
                <a:solidFill>
                  <a:srgbClr val="FF0000"/>
                </a:solidFill>
                <a:cs typeface="Aharoni" pitchFamily="2" charset="-79"/>
              </a:rPr>
            </a:br>
            <a:endParaRPr lang="es-ES" dirty="0">
              <a:cs typeface="Aharoni" pitchFamily="2" charset="-79"/>
            </a:endParaRPr>
          </a:p>
        </p:txBody>
      </p:sp>
      <p:sp>
        <p:nvSpPr>
          <p:cNvPr id="3" name="2 Marcador de contenido"/>
          <p:cNvSpPr>
            <a:spLocks noGrp="1"/>
          </p:cNvSpPr>
          <p:nvPr>
            <p:ph idx="1"/>
          </p:nvPr>
        </p:nvSpPr>
        <p:spPr>
          <a:solidFill>
            <a:srgbClr val="00B0F0"/>
          </a:solidFill>
        </p:spPr>
        <p:txBody>
          <a:bodyPr>
            <a:normAutofit fontScale="92500" lnSpcReduction="20000"/>
          </a:bodyPr>
          <a:lstStyle/>
          <a:p>
            <a:pPr marL="514350" indent="-514350" algn="ctr">
              <a:buNone/>
            </a:pPr>
            <a:r>
              <a:rPr lang="es-ES" dirty="0" smtClean="0"/>
              <a:t> Porque Dios sabía que los hombres la iban a </a:t>
            </a:r>
            <a:r>
              <a:rPr lang="es-ES" b="1" dirty="0" smtClean="0">
                <a:solidFill>
                  <a:srgbClr val="FFFF00"/>
                </a:solidFill>
              </a:rPr>
              <a:t>idolatrar</a:t>
            </a:r>
            <a:r>
              <a:rPr lang="es-ES" dirty="0" smtClean="0"/>
              <a:t>, tanto a ella como los lugares donde hubiera pasado su existencia y su muerte. </a:t>
            </a:r>
          </a:p>
          <a:p>
            <a:endParaRPr lang="es-ES" dirty="0" smtClean="0"/>
          </a:p>
          <a:p>
            <a:r>
              <a:rPr lang="es-ES" dirty="0" smtClean="0"/>
              <a:t>Esa es la razón por la cual la Biblia no registra ni una palabra, </a:t>
            </a:r>
            <a:r>
              <a:rPr lang="es-ES" b="1" dirty="0" smtClean="0">
                <a:solidFill>
                  <a:srgbClr val="FFFF00"/>
                </a:solidFill>
              </a:rPr>
              <a:t>¿Què pasó con María, donde vivió, donde murió ni donde la enterraron?</a:t>
            </a:r>
          </a:p>
          <a:p>
            <a:endParaRPr lang="es-ES" dirty="0" smtClean="0"/>
          </a:p>
          <a:p>
            <a:r>
              <a:rPr lang="es-ES" dirty="0" smtClean="0"/>
              <a:t>Lo mismo sucedió con Moisés. Deuteronomio 34:6. dice: </a:t>
            </a:r>
            <a:r>
              <a:rPr lang="es-ES" b="1" dirty="0" smtClean="0">
                <a:solidFill>
                  <a:srgbClr val="FFFF00"/>
                </a:solidFill>
              </a:rPr>
              <a:t>“Y hasta hoy ninguno conoce su sepulcro”.</a:t>
            </a:r>
          </a:p>
          <a:p>
            <a:endParaRPr lang="es-ES" dirty="0"/>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bg1"/>
          </a:solidFill>
        </p:spPr>
        <p:txBody>
          <a:bodyPr/>
          <a:lstStyle/>
          <a:p>
            <a:pPr algn="ctr">
              <a:buNone/>
            </a:pPr>
            <a:r>
              <a:rPr lang="es-CO" dirty="0" smtClean="0"/>
              <a:t>    Deseo que este tema haya sido de bendición para su vida espiritual, </a:t>
            </a:r>
            <a:r>
              <a:rPr lang="es-CO" dirty="0" smtClean="0"/>
              <a:t>si desea </a:t>
            </a:r>
            <a:r>
              <a:rPr lang="es-CO" smtClean="0"/>
              <a:t>más información</a:t>
            </a:r>
            <a:r>
              <a:rPr lang="es-CO" smtClean="0"/>
              <a:t>, </a:t>
            </a:r>
            <a:r>
              <a:rPr lang="es-CO" dirty="0" smtClean="0"/>
              <a:t>no dude en escribir al  correo “todoesjesus @hotmail.com temas de fe”. </a:t>
            </a:r>
            <a:endParaRPr lang="es-CO"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5555</TotalTime>
  <Words>8110</Words>
  <Application>Microsoft Office PowerPoint</Application>
  <PresentationFormat>Presentación en pantalla (4:3)</PresentationFormat>
  <Paragraphs>583</Paragraphs>
  <Slides>114</Slides>
  <Notes>0</Notes>
  <HiddenSlides>0</HiddenSlides>
  <MMClips>0</MMClips>
  <ScaleCrop>false</ScaleCrop>
  <HeadingPairs>
    <vt:vector size="4" baseType="variant">
      <vt:variant>
        <vt:lpstr>Tema</vt:lpstr>
      </vt:variant>
      <vt:variant>
        <vt:i4>1</vt:i4>
      </vt:variant>
      <vt:variant>
        <vt:lpstr>Títulos de diapositiva</vt:lpstr>
      </vt:variant>
      <vt:variant>
        <vt:i4>114</vt:i4>
      </vt:variant>
    </vt:vector>
  </HeadingPairs>
  <TitlesOfParts>
    <vt:vector size="115" baseType="lpstr">
      <vt:lpstr>Tema de Office</vt:lpstr>
      <vt:lpstr>“Haced todo lo que os diga”.</vt:lpstr>
      <vt:lpstr>Diapositiva 2</vt:lpstr>
      <vt:lpstr>Frases memorables</vt:lpstr>
      <vt:lpstr>Diapositiva 4</vt:lpstr>
      <vt:lpstr>Diapositiva 5</vt:lpstr>
      <vt:lpstr>Dios conocía todos los detalles íntimos de la vida de María </vt:lpstr>
      <vt:lpstr>¿Cuál fue la reacción de María?</vt:lpstr>
      <vt:lpstr>Diapositiva 8</vt:lpstr>
      <vt:lpstr>¿María había conservado su castidad?</vt:lpstr>
      <vt:lpstr>¿Cuál fue la respuesta de María al llamado de Dios?</vt:lpstr>
      <vt:lpstr>¿Què sucedió cuando María aceptó el llamado de Dios?</vt:lpstr>
      <vt:lpstr>Diapositiva 12</vt:lpstr>
      <vt:lpstr>Entonces: ¿Què fue lo que hizo María?</vt:lpstr>
      <vt:lpstr>Diapositiva 14</vt:lpstr>
      <vt:lpstr>Diapositiva 15</vt:lpstr>
      <vt:lpstr>Diapositiva 16</vt:lpstr>
      <vt:lpstr>“Haced todo lo que os diga”</vt:lpstr>
      <vt:lpstr>¿En qué época recibió María el llamado?</vt:lpstr>
      <vt:lpstr>Diapositiva 19</vt:lpstr>
      <vt:lpstr>Moisés les había dicho a los padres</vt:lpstr>
      <vt:lpstr>Diapositiva 21</vt:lpstr>
      <vt:lpstr>Diapositiva 22</vt:lpstr>
      <vt:lpstr>¿Què significa el llamado de Dios: “Sed santos”.</vt:lpstr>
      <vt:lpstr>¿Y como sabemos que ella guardaba el sábado?</vt:lpstr>
      <vt:lpstr>Diapositiva 25</vt:lpstr>
      <vt:lpstr>¿Què habían dicho los profetas con relación a María?</vt:lpstr>
      <vt:lpstr>Embarazo único, en toda la historia de la humanidad, y la reacción d José</vt:lpstr>
      <vt:lpstr>Dios interviene para salvar la relación</vt:lpstr>
      <vt:lpstr>Diapositiva 29</vt:lpstr>
      <vt:lpstr>¿A quienes cobijaba la salvación ofrecida por Jesús?</vt:lpstr>
      <vt:lpstr> ¿Había alguno que estuviera exento de pecado? </vt:lpstr>
      <vt:lpstr>¿Esto quiere decir que también la virgen María estaba incluida?</vt:lpstr>
      <vt:lpstr>Diapositiva 33</vt:lpstr>
      <vt:lpstr>¿Después de pecar que hay que hacer para regresar al Padre?</vt:lpstr>
      <vt:lpstr>¿María era obediente a las leyes terrenales?</vt:lpstr>
      <vt:lpstr>Incomparables designios de Dios</vt:lpstr>
      <vt:lpstr>¿Què sucedió estando María en Belén?</vt:lpstr>
      <vt:lpstr>Diapositiva 38</vt:lpstr>
      <vt:lpstr>Diapositiva 39</vt:lpstr>
      <vt:lpstr>Diapositiva 40</vt:lpstr>
      <vt:lpstr>Diapositiva 41</vt:lpstr>
      <vt:lpstr>¿María hasta cuando fue virgen, hasta que murió?</vt:lpstr>
      <vt:lpstr>¿Cuál fue el segundo milagro?</vt:lpstr>
      <vt:lpstr>Diapositiva 44</vt:lpstr>
      <vt:lpstr>¿Quién y cuando instituyó el matrimonio?</vt:lpstr>
      <vt:lpstr>¿Quién realizó la primer cirugía del universo?</vt:lpstr>
      <vt:lpstr>Diapositiva 47</vt:lpstr>
      <vt:lpstr>¿Los sacerdotes elegidos por Dios eran casados o solteros?</vt:lpstr>
      <vt:lpstr>Sacerdotes en el N. Testamento</vt:lpstr>
      <vt:lpstr>Diapositiva 50</vt:lpstr>
      <vt:lpstr>No olvidemos las palabras de María.</vt:lpstr>
      <vt:lpstr>Diapositiva 52</vt:lpstr>
      <vt:lpstr>Diapositiva 53</vt:lpstr>
      <vt:lpstr>Diapositiva 54</vt:lpstr>
      <vt:lpstr>Diapositiva 55</vt:lpstr>
      <vt:lpstr>Diapositiva 56</vt:lpstr>
      <vt:lpstr>¿Cuándo fue que María se “halló en cinta del E. Santo”, antes de casarse, o después de casarse?</vt:lpstr>
      <vt:lpstr>Dogma</vt:lpstr>
      <vt:lpstr>Dogma</vt:lpstr>
      <vt:lpstr>Diapositiva 60</vt:lpstr>
      <vt:lpstr>Diapositiva 61</vt:lpstr>
      <vt:lpstr> La Iglesia Católica enseña en los dogmas </vt:lpstr>
      <vt:lpstr>El dogma de la Asunción</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En la iglesia, María ocupa la posición que solamente le corresponde a Jesús</vt:lpstr>
      <vt:lpstr>Diapositiva 77</vt:lpstr>
      <vt:lpstr>¿Què Mandamientos se están violando con estos dogmas?</vt:lpstr>
      <vt:lpstr>¿A quien dice la Biblia que debemos orar, a María o a Dios?</vt:lpstr>
      <vt:lpstr>Ejemplo de oraciones Bíblicas</vt:lpstr>
      <vt:lpstr>¿Cual será la gran prueba en los últimos Días de este mundo?</vt:lpstr>
      <vt:lpstr>Un ángel, Pedro, Pablo y Bernabé se niegan a recibir “reverencia”, o ser “adorados”.</vt:lpstr>
      <vt:lpstr>Diapositiva 83</vt:lpstr>
      <vt:lpstr>Diapositiva 84</vt:lpstr>
      <vt:lpstr>Diapositiva 85</vt:lpstr>
      <vt:lpstr>Diapositiva 86</vt:lpstr>
      <vt:lpstr>Finalmente el dogma de la iglesia dice:</vt:lpstr>
      <vt:lpstr>¿María Tuvo más hijos?</vt:lpstr>
      <vt:lpstr>Diapositiva 89</vt:lpstr>
      <vt:lpstr>Diapositiva 90</vt:lpstr>
      <vt:lpstr>¿Entonces los hermanos de Jesús quienes eran?</vt:lpstr>
      <vt:lpstr>Diapositiva 92</vt:lpstr>
      <vt:lpstr>Diapositiva 93</vt:lpstr>
      <vt:lpstr>Diapositiva 94</vt:lpstr>
      <vt:lpstr>Diapositiva 95</vt:lpstr>
      <vt:lpstr>Diapositiva 96</vt:lpstr>
      <vt:lpstr>¿Se perjudica la imagen de María si hubiera tenido más hijos?</vt:lpstr>
      <vt:lpstr>¿Dónde murió María.</vt:lpstr>
      <vt:lpstr>Diapositiva 99</vt:lpstr>
      <vt:lpstr>Diapositiva 100</vt:lpstr>
      <vt:lpstr>Diapositiva 101</vt:lpstr>
      <vt:lpstr>Lugar donde presumen fue enterrada María en Éfeso.</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 ¿Porqué Dios no registró la asunción de María? </vt:lpstr>
      <vt:lpstr> ¿Por qué razón Dios no registró ni su muerte ni el lugar de sepultura? </vt:lpstr>
      <vt:lpstr>Diapositiva 114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“Haced todo lo que os diga”.</dc:title>
  <dc:creator>HUMBERTO</dc:creator>
  <cp:lastModifiedBy>FAMILIA FIERRO CH</cp:lastModifiedBy>
  <cp:revision>256</cp:revision>
  <dcterms:created xsi:type="dcterms:W3CDTF">2010-09-25T09:59:58Z</dcterms:created>
  <dcterms:modified xsi:type="dcterms:W3CDTF">2011-02-01T10:31:39Z</dcterms:modified>
</cp:coreProperties>
</file>